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22"/>
  </p:notesMasterIdLst>
  <p:sldIdLst>
    <p:sldId id="256" r:id="rId5"/>
    <p:sldId id="257" r:id="rId6"/>
    <p:sldId id="272" r:id="rId7"/>
    <p:sldId id="274" r:id="rId8"/>
    <p:sldId id="273" r:id="rId9"/>
    <p:sldId id="275" r:id="rId10"/>
    <p:sldId id="259" r:id="rId11"/>
    <p:sldId id="260" r:id="rId12"/>
    <p:sldId id="262" r:id="rId13"/>
    <p:sldId id="265" r:id="rId14"/>
    <p:sldId id="267" r:id="rId15"/>
    <p:sldId id="261" r:id="rId16"/>
    <p:sldId id="264" r:id="rId17"/>
    <p:sldId id="276" r:id="rId18"/>
    <p:sldId id="268" r:id="rId19"/>
    <p:sldId id="269"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3AC71F-9860-4546-A579-255116707337}" v="243" dt="2021-09-24T15:38:36.739"/>
    <p1510:client id="{3AA5FDC4-406E-AD89-2C8A-690A7B166EAA}" v="62" dt="2021-09-27T20:23:39.878"/>
    <p1510:client id="{85E47FFF-73F9-2EE6-6A65-29C860D27038}" v="503" dt="2021-09-23T16:12:17.498"/>
    <p1510:client id="{A0C8CBBB-1F88-241D-B766-092E56244E1A}" v="2295" dt="2021-09-24T15:13:59.298"/>
    <p1510:client id="{C1668BE8-F94F-860E-F125-09C2A1217FC8}" v="482" dt="2021-09-24T19:23:14.903"/>
    <p1510:client id="{FBA53712-BC09-DBA2-931C-A7F0BAA50206}" v="3" dt="2021-09-23T18:13:49.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FE81BB-980D-4F6F-A9B1-3378DBAAE1AD}"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74EA46E5-9C1C-4F7E-BF7F-86E5805647D0}">
      <dgm:prSet/>
      <dgm:spPr/>
      <dgm:t>
        <a:bodyPr/>
        <a:lstStyle/>
        <a:p>
          <a:pPr>
            <a:lnSpc>
              <a:spcPct val="100000"/>
            </a:lnSpc>
            <a:defRPr b="1"/>
          </a:pPr>
          <a:r>
            <a:rPr lang="en-US"/>
            <a:t>Danville </a:t>
          </a:r>
        </a:p>
      </dgm:t>
    </dgm:pt>
    <dgm:pt modelId="{863313CF-153C-473A-9844-43DB8B6047E9}" type="parTrans" cxnId="{006493BC-75D4-4DC0-805A-63F8F538CF77}">
      <dgm:prSet/>
      <dgm:spPr/>
      <dgm:t>
        <a:bodyPr/>
        <a:lstStyle/>
        <a:p>
          <a:endParaRPr lang="en-US"/>
        </a:p>
      </dgm:t>
    </dgm:pt>
    <dgm:pt modelId="{BA2F6E34-301D-4909-88FF-E2F83D8B48A9}" type="sibTrans" cxnId="{006493BC-75D4-4DC0-805A-63F8F538CF77}">
      <dgm:prSet/>
      <dgm:spPr/>
      <dgm:t>
        <a:bodyPr/>
        <a:lstStyle/>
        <a:p>
          <a:endParaRPr lang="en-US"/>
        </a:p>
      </dgm:t>
    </dgm:pt>
    <dgm:pt modelId="{D9179645-5945-4DD2-90F2-5C0FEE5C3677}">
      <dgm:prSet/>
      <dgm:spPr/>
      <dgm:t>
        <a:bodyPr/>
        <a:lstStyle/>
        <a:p>
          <a:pPr>
            <a:lnSpc>
              <a:spcPct val="100000"/>
            </a:lnSpc>
          </a:pPr>
          <a:r>
            <a:rPr lang="en-US"/>
            <a:t>Nurse Aide</a:t>
          </a:r>
        </a:p>
      </dgm:t>
    </dgm:pt>
    <dgm:pt modelId="{96B4EEC4-804C-4109-B79D-6130DB3AC77B}" type="parTrans" cxnId="{155A4D82-DF7D-435C-B949-9C95149368F7}">
      <dgm:prSet/>
      <dgm:spPr/>
      <dgm:t>
        <a:bodyPr/>
        <a:lstStyle/>
        <a:p>
          <a:endParaRPr lang="en-US"/>
        </a:p>
      </dgm:t>
    </dgm:pt>
    <dgm:pt modelId="{BA2C8D6C-D530-4D2B-BC5B-079225B4A607}" type="sibTrans" cxnId="{155A4D82-DF7D-435C-B949-9C95149368F7}">
      <dgm:prSet/>
      <dgm:spPr/>
      <dgm:t>
        <a:bodyPr/>
        <a:lstStyle/>
        <a:p>
          <a:endParaRPr lang="en-US"/>
        </a:p>
      </dgm:t>
    </dgm:pt>
    <dgm:pt modelId="{B1F4958F-5C93-4704-A01E-0E9817071380}">
      <dgm:prSet/>
      <dgm:spPr/>
      <dgm:t>
        <a:bodyPr/>
        <a:lstStyle/>
        <a:p>
          <a:pPr>
            <a:lnSpc>
              <a:spcPct val="100000"/>
            </a:lnSpc>
          </a:pPr>
          <a:r>
            <a:rPr lang="en-US"/>
            <a:t>CPR</a:t>
          </a:r>
        </a:p>
      </dgm:t>
    </dgm:pt>
    <dgm:pt modelId="{B8495E9C-FFDF-4036-A790-9B04CDAAE748}" type="parTrans" cxnId="{2274D875-96FE-4D90-8584-17E088E1CFCE}">
      <dgm:prSet/>
      <dgm:spPr/>
      <dgm:t>
        <a:bodyPr/>
        <a:lstStyle/>
        <a:p>
          <a:endParaRPr lang="en-US"/>
        </a:p>
      </dgm:t>
    </dgm:pt>
    <dgm:pt modelId="{3D3D4F2F-1761-404F-BF1C-0EA2B6DC3FD5}" type="sibTrans" cxnId="{2274D875-96FE-4D90-8584-17E088E1CFCE}">
      <dgm:prSet/>
      <dgm:spPr/>
      <dgm:t>
        <a:bodyPr/>
        <a:lstStyle/>
        <a:p>
          <a:endParaRPr lang="en-US"/>
        </a:p>
      </dgm:t>
    </dgm:pt>
    <dgm:pt modelId="{1889FF72-FE98-4FC8-B2B6-A866D87B47C5}">
      <dgm:prSet/>
      <dgm:spPr/>
      <dgm:t>
        <a:bodyPr/>
        <a:lstStyle/>
        <a:p>
          <a:pPr>
            <a:lnSpc>
              <a:spcPct val="100000"/>
            </a:lnSpc>
          </a:pPr>
          <a:r>
            <a:rPr lang="en-US"/>
            <a:t>Writing (ENG 101)</a:t>
          </a:r>
        </a:p>
      </dgm:t>
    </dgm:pt>
    <dgm:pt modelId="{24E0C2E6-4EAB-4F6B-864A-61421784C0D5}" type="parTrans" cxnId="{E0567771-AA22-4E64-8222-CD66092360A5}">
      <dgm:prSet/>
      <dgm:spPr/>
      <dgm:t>
        <a:bodyPr/>
        <a:lstStyle/>
        <a:p>
          <a:endParaRPr lang="en-US"/>
        </a:p>
      </dgm:t>
    </dgm:pt>
    <dgm:pt modelId="{C5B61B4B-8E26-4F70-A87A-164A6EA43409}" type="sibTrans" cxnId="{E0567771-AA22-4E64-8222-CD66092360A5}">
      <dgm:prSet/>
      <dgm:spPr/>
      <dgm:t>
        <a:bodyPr/>
        <a:lstStyle/>
        <a:p>
          <a:endParaRPr lang="en-US"/>
        </a:p>
      </dgm:t>
    </dgm:pt>
    <dgm:pt modelId="{AB5D9A59-2116-42BE-A972-0B1A7E0B6E8C}">
      <dgm:prSet/>
      <dgm:spPr/>
      <dgm:t>
        <a:bodyPr/>
        <a:lstStyle/>
        <a:p>
          <a:pPr>
            <a:lnSpc>
              <a:spcPct val="100000"/>
            </a:lnSpc>
          </a:pPr>
          <a:r>
            <a:rPr lang="en-US"/>
            <a:t>Basic Psychology (PSY 110)</a:t>
          </a:r>
        </a:p>
      </dgm:t>
    </dgm:pt>
    <dgm:pt modelId="{0AEC4764-9FF7-4B01-BA81-791605D1F05F}" type="parTrans" cxnId="{B12B2CA4-8DFC-493B-8EDF-21FA2D20AFA1}">
      <dgm:prSet/>
      <dgm:spPr/>
      <dgm:t>
        <a:bodyPr/>
        <a:lstStyle/>
        <a:p>
          <a:endParaRPr lang="en-US"/>
        </a:p>
      </dgm:t>
    </dgm:pt>
    <dgm:pt modelId="{4C5DCD1C-94E8-4218-806D-21D937FCD3B1}" type="sibTrans" cxnId="{B12B2CA4-8DFC-493B-8EDF-21FA2D20AFA1}">
      <dgm:prSet/>
      <dgm:spPr/>
      <dgm:t>
        <a:bodyPr/>
        <a:lstStyle/>
        <a:p>
          <a:endParaRPr lang="en-US"/>
        </a:p>
      </dgm:t>
    </dgm:pt>
    <dgm:pt modelId="{AA247E69-8840-4A3D-8AD7-51112803BDAF}">
      <dgm:prSet/>
      <dgm:spPr/>
      <dgm:t>
        <a:bodyPr/>
        <a:lstStyle/>
        <a:p>
          <a:pPr>
            <a:lnSpc>
              <a:spcPct val="100000"/>
            </a:lnSpc>
          </a:pPr>
          <a:r>
            <a:rPr lang="en-US"/>
            <a:t>Medical Terminology (AHS 115)</a:t>
          </a:r>
        </a:p>
      </dgm:t>
    </dgm:pt>
    <dgm:pt modelId="{C8CD5099-5CF2-4F0C-9B71-CE19E78A5536}" type="parTrans" cxnId="{432B944D-7503-4ADC-B547-8C6C0FDF3A5D}">
      <dgm:prSet/>
      <dgm:spPr/>
      <dgm:t>
        <a:bodyPr/>
        <a:lstStyle/>
        <a:p>
          <a:endParaRPr lang="en-US"/>
        </a:p>
      </dgm:t>
    </dgm:pt>
    <dgm:pt modelId="{2531A149-22EE-46DB-9F8B-1FF74163BB82}" type="sibTrans" cxnId="{432B944D-7503-4ADC-B547-8C6C0FDF3A5D}">
      <dgm:prSet/>
      <dgm:spPr/>
      <dgm:t>
        <a:bodyPr/>
        <a:lstStyle/>
        <a:p>
          <a:endParaRPr lang="en-US"/>
        </a:p>
      </dgm:t>
    </dgm:pt>
    <dgm:pt modelId="{4369828A-B3CF-4850-AA7B-8ED7E6A5A2E4}">
      <dgm:prSet/>
      <dgm:spPr/>
      <dgm:t>
        <a:bodyPr/>
        <a:lstStyle/>
        <a:p>
          <a:pPr>
            <a:lnSpc>
              <a:spcPct val="100000"/>
            </a:lnSpc>
          </a:pPr>
          <a:r>
            <a:rPr lang="en-US"/>
            <a:t>Anatomy  &amp; Physiology (BIO 135)</a:t>
          </a:r>
        </a:p>
      </dgm:t>
    </dgm:pt>
    <dgm:pt modelId="{C0112AC7-9AF4-40B2-88C5-88587D56248C}" type="parTrans" cxnId="{CD6723B9-2E08-429F-924A-86002CDBACD9}">
      <dgm:prSet/>
      <dgm:spPr/>
      <dgm:t>
        <a:bodyPr/>
        <a:lstStyle/>
        <a:p>
          <a:endParaRPr lang="en-US"/>
        </a:p>
      </dgm:t>
    </dgm:pt>
    <dgm:pt modelId="{54A4DE77-CA00-4106-96DE-B70287E08279}" type="sibTrans" cxnId="{CD6723B9-2E08-429F-924A-86002CDBACD9}">
      <dgm:prSet/>
      <dgm:spPr/>
      <dgm:t>
        <a:bodyPr/>
        <a:lstStyle/>
        <a:p>
          <a:endParaRPr lang="en-US"/>
        </a:p>
      </dgm:t>
    </dgm:pt>
    <dgm:pt modelId="{B906A492-ABC3-4D55-A181-B1F88FB9D884}">
      <dgm:prSet/>
      <dgm:spPr/>
      <dgm:t>
        <a:bodyPr/>
        <a:lstStyle/>
        <a:p>
          <a:pPr>
            <a:lnSpc>
              <a:spcPct val="100000"/>
            </a:lnSpc>
            <a:defRPr b="1"/>
          </a:pPr>
          <a:r>
            <a:rPr lang="en-US"/>
            <a:t>Leestown</a:t>
          </a:r>
        </a:p>
      </dgm:t>
    </dgm:pt>
    <dgm:pt modelId="{BB746E27-3A83-4A9C-9DCA-15DD01FDAD11}" type="parTrans" cxnId="{DE7D11A7-0FEC-4352-9BE1-7410F1F15058}">
      <dgm:prSet/>
      <dgm:spPr/>
      <dgm:t>
        <a:bodyPr/>
        <a:lstStyle/>
        <a:p>
          <a:endParaRPr lang="en-US"/>
        </a:p>
      </dgm:t>
    </dgm:pt>
    <dgm:pt modelId="{0D49F62E-0EF4-4879-A1C9-5ED86EC506A6}" type="sibTrans" cxnId="{DE7D11A7-0FEC-4352-9BE1-7410F1F15058}">
      <dgm:prSet/>
      <dgm:spPr/>
      <dgm:t>
        <a:bodyPr/>
        <a:lstStyle/>
        <a:p>
          <a:endParaRPr lang="en-US"/>
        </a:p>
      </dgm:t>
    </dgm:pt>
    <dgm:pt modelId="{88F85660-A429-40CB-89A8-23A6839E24D5}">
      <dgm:prSet/>
      <dgm:spPr/>
      <dgm:t>
        <a:bodyPr/>
        <a:lstStyle/>
        <a:p>
          <a:pPr>
            <a:lnSpc>
              <a:spcPct val="100000"/>
            </a:lnSpc>
          </a:pPr>
          <a:r>
            <a:rPr lang="en-US"/>
            <a:t>Nurse Aide</a:t>
          </a:r>
        </a:p>
      </dgm:t>
    </dgm:pt>
    <dgm:pt modelId="{D4976887-AED3-4A38-97B6-BDBC6E67C485}" type="parTrans" cxnId="{CA35C3AB-C3E8-4865-A639-B926B1EBFBD3}">
      <dgm:prSet/>
      <dgm:spPr/>
      <dgm:t>
        <a:bodyPr/>
        <a:lstStyle/>
        <a:p>
          <a:endParaRPr lang="en-US"/>
        </a:p>
      </dgm:t>
    </dgm:pt>
    <dgm:pt modelId="{53A9741B-A47F-45DA-9C62-A0CCC9B03107}" type="sibTrans" cxnId="{CA35C3AB-C3E8-4865-A639-B926B1EBFBD3}">
      <dgm:prSet/>
      <dgm:spPr/>
      <dgm:t>
        <a:bodyPr/>
        <a:lstStyle/>
        <a:p>
          <a:endParaRPr lang="en-US"/>
        </a:p>
      </dgm:t>
    </dgm:pt>
    <dgm:pt modelId="{113B5403-3B1A-478B-A220-4E297F6B98F4}">
      <dgm:prSet/>
      <dgm:spPr/>
      <dgm:t>
        <a:bodyPr/>
        <a:lstStyle/>
        <a:p>
          <a:pPr>
            <a:lnSpc>
              <a:spcPct val="100000"/>
            </a:lnSpc>
          </a:pPr>
          <a:r>
            <a:rPr lang="en-US"/>
            <a:t>CPR</a:t>
          </a:r>
        </a:p>
      </dgm:t>
    </dgm:pt>
    <dgm:pt modelId="{625EA2B1-6516-49A5-A278-C07B0ED55BEE}" type="parTrans" cxnId="{ECBF7C0B-409D-4993-BB5B-A879AC906E5C}">
      <dgm:prSet/>
      <dgm:spPr/>
      <dgm:t>
        <a:bodyPr/>
        <a:lstStyle/>
        <a:p>
          <a:endParaRPr lang="en-US"/>
        </a:p>
      </dgm:t>
    </dgm:pt>
    <dgm:pt modelId="{A5DAF6E8-D740-4FE8-8B36-C407FE833146}" type="sibTrans" cxnId="{ECBF7C0B-409D-4993-BB5B-A879AC906E5C}">
      <dgm:prSet/>
      <dgm:spPr/>
      <dgm:t>
        <a:bodyPr/>
        <a:lstStyle/>
        <a:p>
          <a:endParaRPr lang="en-US"/>
        </a:p>
      </dgm:t>
    </dgm:pt>
    <dgm:pt modelId="{01FCA272-637F-446F-8C75-A4F4A17DAE66}">
      <dgm:prSet/>
      <dgm:spPr/>
      <dgm:t>
        <a:bodyPr/>
        <a:lstStyle/>
        <a:p>
          <a:pPr>
            <a:lnSpc>
              <a:spcPct val="100000"/>
            </a:lnSpc>
          </a:pPr>
          <a:r>
            <a:rPr lang="en-US"/>
            <a:t>Writing or Comm (ENG 101 or COM 181/252)</a:t>
          </a:r>
        </a:p>
      </dgm:t>
    </dgm:pt>
    <dgm:pt modelId="{07EF71A0-720D-49BC-B68A-23E35D03E442}" type="parTrans" cxnId="{949799F9-E347-48E8-A252-1C2A11D68A60}">
      <dgm:prSet/>
      <dgm:spPr/>
      <dgm:t>
        <a:bodyPr/>
        <a:lstStyle/>
        <a:p>
          <a:endParaRPr lang="en-US"/>
        </a:p>
      </dgm:t>
    </dgm:pt>
    <dgm:pt modelId="{CAB74737-E92C-418B-9B1D-8EB3171C68AD}" type="sibTrans" cxnId="{949799F9-E347-48E8-A252-1C2A11D68A60}">
      <dgm:prSet/>
      <dgm:spPr/>
      <dgm:t>
        <a:bodyPr/>
        <a:lstStyle/>
        <a:p>
          <a:endParaRPr lang="en-US"/>
        </a:p>
      </dgm:t>
    </dgm:pt>
    <dgm:pt modelId="{AFF58A9E-E231-48B7-9D15-5CAD9D9B84CF}">
      <dgm:prSet/>
      <dgm:spPr/>
      <dgm:t>
        <a:bodyPr/>
        <a:lstStyle/>
        <a:p>
          <a:pPr>
            <a:lnSpc>
              <a:spcPct val="100000"/>
            </a:lnSpc>
          </a:pPr>
          <a:r>
            <a:rPr lang="en-US"/>
            <a:t>Anatomy &amp; Physiology (BIO 135)</a:t>
          </a:r>
        </a:p>
      </dgm:t>
    </dgm:pt>
    <dgm:pt modelId="{97E46C6F-A940-404A-A509-F43FE93B6F36}" type="parTrans" cxnId="{24594146-7872-4903-AE97-EF30D2E405A6}">
      <dgm:prSet/>
      <dgm:spPr/>
      <dgm:t>
        <a:bodyPr/>
        <a:lstStyle/>
        <a:p>
          <a:endParaRPr lang="en-US"/>
        </a:p>
      </dgm:t>
    </dgm:pt>
    <dgm:pt modelId="{11BE8160-A033-4C4E-9500-4E78D8D28348}" type="sibTrans" cxnId="{24594146-7872-4903-AE97-EF30D2E405A6}">
      <dgm:prSet/>
      <dgm:spPr/>
      <dgm:t>
        <a:bodyPr/>
        <a:lstStyle/>
        <a:p>
          <a:endParaRPr lang="en-US"/>
        </a:p>
      </dgm:t>
    </dgm:pt>
    <dgm:pt modelId="{635CFF5D-D6E1-4144-B1B4-0993D16C29E1}" type="pres">
      <dgm:prSet presAssocID="{02FE81BB-980D-4F6F-A9B1-3378DBAAE1AD}" presName="root" presStyleCnt="0">
        <dgm:presLayoutVars>
          <dgm:dir/>
          <dgm:resizeHandles val="exact"/>
        </dgm:presLayoutVars>
      </dgm:prSet>
      <dgm:spPr/>
      <dgm:t>
        <a:bodyPr/>
        <a:lstStyle/>
        <a:p>
          <a:endParaRPr lang="en-US"/>
        </a:p>
      </dgm:t>
    </dgm:pt>
    <dgm:pt modelId="{4A422AEF-E696-4634-A280-DC88CBC0B5CF}" type="pres">
      <dgm:prSet presAssocID="{74EA46E5-9C1C-4F7E-BF7F-86E5805647D0}" presName="compNode" presStyleCnt="0"/>
      <dgm:spPr/>
    </dgm:pt>
    <dgm:pt modelId="{16405BD3-FCA0-4F34-B627-69A1D1F84B8E}" type="pres">
      <dgm:prSet presAssocID="{74EA46E5-9C1C-4F7E-BF7F-86E5805647D0}"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t>
        <a:bodyPr/>
        <a:lstStyle/>
        <a:p>
          <a:endParaRPr lang="en-US"/>
        </a:p>
      </dgm:t>
      <dgm:extLst>
        <a:ext uri="{E40237B7-FDA0-4F09-8148-C483321AD2D9}">
          <dgm14:cNvPr xmlns:dgm14="http://schemas.microsoft.com/office/drawing/2010/diagram" id="0" name="" descr="Doctor"/>
        </a:ext>
      </dgm:extLst>
    </dgm:pt>
    <dgm:pt modelId="{F1A781C5-DD68-4E8F-895A-C5C2FD4BEB6B}" type="pres">
      <dgm:prSet presAssocID="{74EA46E5-9C1C-4F7E-BF7F-86E5805647D0}" presName="iconSpace" presStyleCnt="0"/>
      <dgm:spPr/>
    </dgm:pt>
    <dgm:pt modelId="{2217BE88-A873-4A02-B06B-A044FF3DEAD0}" type="pres">
      <dgm:prSet presAssocID="{74EA46E5-9C1C-4F7E-BF7F-86E5805647D0}" presName="parTx" presStyleLbl="revTx" presStyleIdx="0" presStyleCnt="4">
        <dgm:presLayoutVars>
          <dgm:chMax val="0"/>
          <dgm:chPref val="0"/>
        </dgm:presLayoutVars>
      </dgm:prSet>
      <dgm:spPr/>
      <dgm:t>
        <a:bodyPr/>
        <a:lstStyle/>
        <a:p>
          <a:endParaRPr lang="en-US"/>
        </a:p>
      </dgm:t>
    </dgm:pt>
    <dgm:pt modelId="{B5A753E1-3059-4BE2-9514-E296A05B0A48}" type="pres">
      <dgm:prSet presAssocID="{74EA46E5-9C1C-4F7E-BF7F-86E5805647D0}" presName="txSpace" presStyleCnt="0"/>
      <dgm:spPr/>
    </dgm:pt>
    <dgm:pt modelId="{51BB8F6B-2126-4CE7-8AFF-C664FD223450}" type="pres">
      <dgm:prSet presAssocID="{74EA46E5-9C1C-4F7E-BF7F-86E5805647D0}" presName="desTx" presStyleLbl="revTx" presStyleIdx="1" presStyleCnt="4">
        <dgm:presLayoutVars/>
      </dgm:prSet>
      <dgm:spPr/>
      <dgm:t>
        <a:bodyPr/>
        <a:lstStyle/>
        <a:p>
          <a:endParaRPr lang="en-US"/>
        </a:p>
      </dgm:t>
    </dgm:pt>
    <dgm:pt modelId="{8E772AFF-49E0-4D16-89ED-2DE1D863419E}" type="pres">
      <dgm:prSet presAssocID="{BA2F6E34-301D-4909-88FF-E2F83D8B48A9}" presName="sibTrans" presStyleCnt="0"/>
      <dgm:spPr/>
    </dgm:pt>
    <dgm:pt modelId="{9CE542B3-2651-47D9-A399-36E58C8F161B}" type="pres">
      <dgm:prSet presAssocID="{B906A492-ABC3-4D55-A181-B1F88FB9D884}" presName="compNode" presStyleCnt="0"/>
      <dgm:spPr/>
    </dgm:pt>
    <dgm:pt modelId="{20C45613-0453-4BC8-A1B4-1FD0AC3D59CF}" type="pres">
      <dgm:prSet presAssocID="{B906A492-ABC3-4D55-A181-B1F88FB9D884}"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t>
        <a:bodyPr/>
        <a:lstStyle/>
        <a:p>
          <a:endParaRPr lang="en-US"/>
        </a:p>
      </dgm:t>
      <dgm:extLst>
        <a:ext uri="{E40237B7-FDA0-4F09-8148-C483321AD2D9}">
          <dgm14:cNvPr xmlns:dgm14="http://schemas.microsoft.com/office/drawing/2010/diagram" id="0" name="" descr="Stethoscope"/>
        </a:ext>
      </dgm:extLst>
    </dgm:pt>
    <dgm:pt modelId="{8BFAF81D-CF26-40BF-A516-28C42EF8412B}" type="pres">
      <dgm:prSet presAssocID="{B906A492-ABC3-4D55-A181-B1F88FB9D884}" presName="iconSpace" presStyleCnt="0"/>
      <dgm:spPr/>
    </dgm:pt>
    <dgm:pt modelId="{26B06E61-0E17-48E3-9EBA-4E490C3C52CE}" type="pres">
      <dgm:prSet presAssocID="{B906A492-ABC3-4D55-A181-B1F88FB9D884}" presName="parTx" presStyleLbl="revTx" presStyleIdx="2" presStyleCnt="4">
        <dgm:presLayoutVars>
          <dgm:chMax val="0"/>
          <dgm:chPref val="0"/>
        </dgm:presLayoutVars>
      </dgm:prSet>
      <dgm:spPr/>
      <dgm:t>
        <a:bodyPr/>
        <a:lstStyle/>
        <a:p>
          <a:endParaRPr lang="en-US"/>
        </a:p>
      </dgm:t>
    </dgm:pt>
    <dgm:pt modelId="{7823E8B8-8C54-42A7-808A-EC89E0338D3C}" type="pres">
      <dgm:prSet presAssocID="{B906A492-ABC3-4D55-A181-B1F88FB9D884}" presName="txSpace" presStyleCnt="0"/>
      <dgm:spPr/>
    </dgm:pt>
    <dgm:pt modelId="{EF767733-C4E9-412F-808C-40F1DC29A474}" type="pres">
      <dgm:prSet presAssocID="{B906A492-ABC3-4D55-A181-B1F88FB9D884}" presName="desTx" presStyleLbl="revTx" presStyleIdx="3" presStyleCnt="4">
        <dgm:presLayoutVars/>
      </dgm:prSet>
      <dgm:spPr/>
      <dgm:t>
        <a:bodyPr/>
        <a:lstStyle/>
        <a:p>
          <a:endParaRPr lang="en-US"/>
        </a:p>
      </dgm:t>
    </dgm:pt>
  </dgm:ptLst>
  <dgm:cxnLst>
    <dgm:cxn modelId="{8C57A94E-8015-419D-9021-81C1925E79BB}" type="presOf" srcId="{AA247E69-8840-4A3D-8AD7-51112803BDAF}" destId="{51BB8F6B-2126-4CE7-8AFF-C664FD223450}" srcOrd="0" destOrd="4" presId="urn:microsoft.com/office/officeart/2018/2/layout/IconLabelDescriptionList"/>
    <dgm:cxn modelId="{155A4D82-DF7D-435C-B949-9C95149368F7}" srcId="{74EA46E5-9C1C-4F7E-BF7F-86E5805647D0}" destId="{D9179645-5945-4DD2-90F2-5C0FEE5C3677}" srcOrd="0" destOrd="0" parTransId="{96B4EEC4-804C-4109-B79D-6130DB3AC77B}" sibTransId="{BA2C8D6C-D530-4D2B-BC5B-079225B4A607}"/>
    <dgm:cxn modelId="{24594146-7872-4903-AE97-EF30D2E405A6}" srcId="{B906A492-ABC3-4D55-A181-B1F88FB9D884}" destId="{AFF58A9E-E231-48B7-9D15-5CAD9D9B84CF}" srcOrd="3" destOrd="0" parTransId="{97E46C6F-A940-404A-A509-F43FE93B6F36}" sibTransId="{11BE8160-A033-4C4E-9500-4E78D8D28348}"/>
    <dgm:cxn modelId="{41CC17E5-A8C5-4D09-8DB7-13C9D3E2D7B0}" type="presOf" srcId="{B906A492-ABC3-4D55-A181-B1F88FB9D884}" destId="{26B06E61-0E17-48E3-9EBA-4E490C3C52CE}" srcOrd="0" destOrd="0" presId="urn:microsoft.com/office/officeart/2018/2/layout/IconLabelDescriptionList"/>
    <dgm:cxn modelId="{2274D875-96FE-4D90-8584-17E088E1CFCE}" srcId="{74EA46E5-9C1C-4F7E-BF7F-86E5805647D0}" destId="{B1F4958F-5C93-4704-A01E-0E9817071380}" srcOrd="1" destOrd="0" parTransId="{B8495E9C-FFDF-4036-A790-9B04CDAAE748}" sibTransId="{3D3D4F2F-1761-404F-BF1C-0EA2B6DC3FD5}"/>
    <dgm:cxn modelId="{CD6723B9-2E08-429F-924A-86002CDBACD9}" srcId="{74EA46E5-9C1C-4F7E-BF7F-86E5805647D0}" destId="{4369828A-B3CF-4850-AA7B-8ED7E6A5A2E4}" srcOrd="5" destOrd="0" parTransId="{C0112AC7-9AF4-40B2-88C5-88587D56248C}" sibTransId="{54A4DE77-CA00-4106-96DE-B70287E08279}"/>
    <dgm:cxn modelId="{3B3DA05B-9CFD-422C-ABB5-4913378F018B}" type="presOf" srcId="{D9179645-5945-4DD2-90F2-5C0FEE5C3677}" destId="{51BB8F6B-2126-4CE7-8AFF-C664FD223450}" srcOrd="0" destOrd="0" presId="urn:microsoft.com/office/officeart/2018/2/layout/IconLabelDescriptionList"/>
    <dgm:cxn modelId="{6347F929-CF69-4EFD-B2E0-E92F886FCB79}" type="presOf" srcId="{4369828A-B3CF-4850-AA7B-8ED7E6A5A2E4}" destId="{51BB8F6B-2126-4CE7-8AFF-C664FD223450}" srcOrd="0" destOrd="5" presId="urn:microsoft.com/office/officeart/2018/2/layout/IconLabelDescriptionList"/>
    <dgm:cxn modelId="{E0567771-AA22-4E64-8222-CD66092360A5}" srcId="{74EA46E5-9C1C-4F7E-BF7F-86E5805647D0}" destId="{1889FF72-FE98-4FC8-B2B6-A866D87B47C5}" srcOrd="2" destOrd="0" parTransId="{24E0C2E6-4EAB-4F6B-864A-61421784C0D5}" sibTransId="{C5B61B4B-8E26-4F70-A87A-164A6EA43409}"/>
    <dgm:cxn modelId="{A9C20365-EC91-4212-AD67-90C4B0A7A5DA}" type="presOf" srcId="{74EA46E5-9C1C-4F7E-BF7F-86E5805647D0}" destId="{2217BE88-A873-4A02-B06B-A044FF3DEAD0}" srcOrd="0" destOrd="0" presId="urn:microsoft.com/office/officeart/2018/2/layout/IconLabelDescriptionList"/>
    <dgm:cxn modelId="{006493BC-75D4-4DC0-805A-63F8F538CF77}" srcId="{02FE81BB-980D-4F6F-A9B1-3378DBAAE1AD}" destId="{74EA46E5-9C1C-4F7E-BF7F-86E5805647D0}" srcOrd="0" destOrd="0" parTransId="{863313CF-153C-473A-9844-43DB8B6047E9}" sibTransId="{BA2F6E34-301D-4909-88FF-E2F83D8B48A9}"/>
    <dgm:cxn modelId="{7E5B5637-B840-4C32-B012-8DEF31003559}" type="presOf" srcId="{1889FF72-FE98-4FC8-B2B6-A866D87B47C5}" destId="{51BB8F6B-2126-4CE7-8AFF-C664FD223450}" srcOrd="0" destOrd="2" presId="urn:microsoft.com/office/officeart/2018/2/layout/IconLabelDescriptionList"/>
    <dgm:cxn modelId="{432B944D-7503-4ADC-B547-8C6C0FDF3A5D}" srcId="{74EA46E5-9C1C-4F7E-BF7F-86E5805647D0}" destId="{AA247E69-8840-4A3D-8AD7-51112803BDAF}" srcOrd="4" destOrd="0" parTransId="{C8CD5099-5CF2-4F0C-9B71-CE19E78A5536}" sibTransId="{2531A149-22EE-46DB-9F8B-1FF74163BB82}"/>
    <dgm:cxn modelId="{FC924F05-36A0-4178-ADF9-FE6545D6891A}" type="presOf" srcId="{AB5D9A59-2116-42BE-A972-0B1A7E0B6E8C}" destId="{51BB8F6B-2126-4CE7-8AFF-C664FD223450}" srcOrd="0" destOrd="3" presId="urn:microsoft.com/office/officeart/2018/2/layout/IconLabelDescriptionList"/>
    <dgm:cxn modelId="{CA35C3AB-C3E8-4865-A639-B926B1EBFBD3}" srcId="{B906A492-ABC3-4D55-A181-B1F88FB9D884}" destId="{88F85660-A429-40CB-89A8-23A6839E24D5}" srcOrd="0" destOrd="0" parTransId="{D4976887-AED3-4A38-97B6-BDBC6E67C485}" sibTransId="{53A9741B-A47F-45DA-9C62-A0CCC9B03107}"/>
    <dgm:cxn modelId="{7764E26C-CEEE-4F94-A409-643B79D03CB9}" type="presOf" srcId="{02FE81BB-980D-4F6F-A9B1-3378DBAAE1AD}" destId="{635CFF5D-D6E1-4144-B1B4-0993D16C29E1}" srcOrd="0" destOrd="0" presId="urn:microsoft.com/office/officeart/2018/2/layout/IconLabelDescriptionList"/>
    <dgm:cxn modelId="{18E4A7C7-ED8D-4A8C-999C-5206455BB9CC}" type="presOf" srcId="{113B5403-3B1A-478B-A220-4E297F6B98F4}" destId="{EF767733-C4E9-412F-808C-40F1DC29A474}" srcOrd="0" destOrd="1" presId="urn:microsoft.com/office/officeart/2018/2/layout/IconLabelDescriptionList"/>
    <dgm:cxn modelId="{B12B2CA4-8DFC-493B-8EDF-21FA2D20AFA1}" srcId="{74EA46E5-9C1C-4F7E-BF7F-86E5805647D0}" destId="{AB5D9A59-2116-42BE-A972-0B1A7E0B6E8C}" srcOrd="3" destOrd="0" parTransId="{0AEC4764-9FF7-4B01-BA81-791605D1F05F}" sibTransId="{4C5DCD1C-94E8-4218-806D-21D937FCD3B1}"/>
    <dgm:cxn modelId="{4268D4C0-8D68-45A2-818F-5ADC7A145E2B}" type="presOf" srcId="{01FCA272-637F-446F-8C75-A4F4A17DAE66}" destId="{EF767733-C4E9-412F-808C-40F1DC29A474}" srcOrd="0" destOrd="2" presId="urn:microsoft.com/office/officeart/2018/2/layout/IconLabelDescriptionList"/>
    <dgm:cxn modelId="{DE7D11A7-0FEC-4352-9BE1-7410F1F15058}" srcId="{02FE81BB-980D-4F6F-A9B1-3378DBAAE1AD}" destId="{B906A492-ABC3-4D55-A181-B1F88FB9D884}" srcOrd="1" destOrd="0" parTransId="{BB746E27-3A83-4A9C-9DCA-15DD01FDAD11}" sibTransId="{0D49F62E-0EF4-4879-A1C9-5ED86EC506A6}"/>
    <dgm:cxn modelId="{8CCFD39B-39DD-44D2-8CAD-BDEBBDEC035D}" type="presOf" srcId="{88F85660-A429-40CB-89A8-23A6839E24D5}" destId="{EF767733-C4E9-412F-808C-40F1DC29A474}" srcOrd="0" destOrd="0" presId="urn:microsoft.com/office/officeart/2018/2/layout/IconLabelDescriptionList"/>
    <dgm:cxn modelId="{949799F9-E347-48E8-A252-1C2A11D68A60}" srcId="{B906A492-ABC3-4D55-A181-B1F88FB9D884}" destId="{01FCA272-637F-446F-8C75-A4F4A17DAE66}" srcOrd="2" destOrd="0" parTransId="{07EF71A0-720D-49BC-B68A-23E35D03E442}" sibTransId="{CAB74737-E92C-418B-9B1D-8EB3171C68AD}"/>
    <dgm:cxn modelId="{CF2115AD-FD10-4920-A7F4-0F1F77ACE698}" type="presOf" srcId="{B1F4958F-5C93-4704-A01E-0E9817071380}" destId="{51BB8F6B-2126-4CE7-8AFF-C664FD223450}" srcOrd="0" destOrd="1" presId="urn:microsoft.com/office/officeart/2018/2/layout/IconLabelDescriptionList"/>
    <dgm:cxn modelId="{3D7EFF5A-B76E-489C-92AA-27CC2597E7F3}" type="presOf" srcId="{AFF58A9E-E231-48B7-9D15-5CAD9D9B84CF}" destId="{EF767733-C4E9-412F-808C-40F1DC29A474}" srcOrd="0" destOrd="3" presId="urn:microsoft.com/office/officeart/2018/2/layout/IconLabelDescriptionList"/>
    <dgm:cxn modelId="{ECBF7C0B-409D-4993-BB5B-A879AC906E5C}" srcId="{B906A492-ABC3-4D55-A181-B1F88FB9D884}" destId="{113B5403-3B1A-478B-A220-4E297F6B98F4}" srcOrd="1" destOrd="0" parTransId="{625EA2B1-6516-49A5-A278-C07B0ED55BEE}" sibTransId="{A5DAF6E8-D740-4FE8-8B36-C407FE833146}"/>
    <dgm:cxn modelId="{1068A76B-EA30-44DC-B77F-D35AC9BC88A8}" type="presParOf" srcId="{635CFF5D-D6E1-4144-B1B4-0993D16C29E1}" destId="{4A422AEF-E696-4634-A280-DC88CBC0B5CF}" srcOrd="0" destOrd="0" presId="urn:microsoft.com/office/officeart/2018/2/layout/IconLabelDescriptionList"/>
    <dgm:cxn modelId="{9E29FC99-3D2B-43A8-A905-847AE16032B8}" type="presParOf" srcId="{4A422AEF-E696-4634-A280-DC88CBC0B5CF}" destId="{16405BD3-FCA0-4F34-B627-69A1D1F84B8E}" srcOrd="0" destOrd="0" presId="urn:microsoft.com/office/officeart/2018/2/layout/IconLabelDescriptionList"/>
    <dgm:cxn modelId="{3F98C788-78BD-4555-9BDA-7A67AB9F1345}" type="presParOf" srcId="{4A422AEF-E696-4634-A280-DC88CBC0B5CF}" destId="{F1A781C5-DD68-4E8F-895A-C5C2FD4BEB6B}" srcOrd="1" destOrd="0" presId="urn:microsoft.com/office/officeart/2018/2/layout/IconLabelDescriptionList"/>
    <dgm:cxn modelId="{8CF634E1-635F-4F88-AE39-82EC43D8AC10}" type="presParOf" srcId="{4A422AEF-E696-4634-A280-DC88CBC0B5CF}" destId="{2217BE88-A873-4A02-B06B-A044FF3DEAD0}" srcOrd="2" destOrd="0" presId="urn:microsoft.com/office/officeart/2018/2/layout/IconLabelDescriptionList"/>
    <dgm:cxn modelId="{084C995A-CD4D-4CD4-A055-195023872F3F}" type="presParOf" srcId="{4A422AEF-E696-4634-A280-DC88CBC0B5CF}" destId="{B5A753E1-3059-4BE2-9514-E296A05B0A48}" srcOrd="3" destOrd="0" presId="urn:microsoft.com/office/officeart/2018/2/layout/IconLabelDescriptionList"/>
    <dgm:cxn modelId="{260B4010-78A0-41FC-B983-347CCDC6E6DF}" type="presParOf" srcId="{4A422AEF-E696-4634-A280-DC88CBC0B5CF}" destId="{51BB8F6B-2126-4CE7-8AFF-C664FD223450}" srcOrd="4" destOrd="0" presId="urn:microsoft.com/office/officeart/2018/2/layout/IconLabelDescriptionList"/>
    <dgm:cxn modelId="{41B2C4DE-5683-49A9-B01C-DC323E7F41F5}" type="presParOf" srcId="{635CFF5D-D6E1-4144-B1B4-0993D16C29E1}" destId="{8E772AFF-49E0-4D16-89ED-2DE1D863419E}" srcOrd="1" destOrd="0" presId="urn:microsoft.com/office/officeart/2018/2/layout/IconLabelDescriptionList"/>
    <dgm:cxn modelId="{1FBBEC2A-DCDB-4E8F-9962-C0536861A411}" type="presParOf" srcId="{635CFF5D-D6E1-4144-B1B4-0993D16C29E1}" destId="{9CE542B3-2651-47D9-A399-36E58C8F161B}" srcOrd="2" destOrd="0" presId="urn:microsoft.com/office/officeart/2018/2/layout/IconLabelDescriptionList"/>
    <dgm:cxn modelId="{4014773D-8615-42ED-B3D0-ADFE3A133A5C}" type="presParOf" srcId="{9CE542B3-2651-47D9-A399-36E58C8F161B}" destId="{20C45613-0453-4BC8-A1B4-1FD0AC3D59CF}" srcOrd="0" destOrd="0" presId="urn:microsoft.com/office/officeart/2018/2/layout/IconLabelDescriptionList"/>
    <dgm:cxn modelId="{D0A0A1EE-A52E-4650-91B8-EB3C04AE8129}" type="presParOf" srcId="{9CE542B3-2651-47D9-A399-36E58C8F161B}" destId="{8BFAF81D-CF26-40BF-A516-28C42EF8412B}" srcOrd="1" destOrd="0" presId="urn:microsoft.com/office/officeart/2018/2/layout/IconLabelDescriptionList"/>
    <dgm:cxn modelId="{A4803D64-13B3-4A88-A844-B308251067FB}" type="presParOf" srcId="{9CE542B3-2651-47D9-A399-36E58C8F161B}" destId="{26B06E61-0E17-48E3-9EBA-4E490C3C52CE}" srcOrd="2" destOrd="0" presId="urn:microsoft.com/office/officeart/2018/2/layout/IconLabelDescriptionList"/>
    <dgm:cxn modelId="{61E6336F-7628-42B0-9FD8-446BF029850A}" type="presParOf" srcId="{9CE542B3-2651-47D9-A399-36E58C8F161B}" destId="{7823E8B8-8C54-42A7-808A-EC89E0338D3C}" srcOrd="3" destOrd="0" presId="urn:microsoft.com/office/officeart/2018/2/layout/IconLabelDescriptionList"/>
    <dgm:cxn modelId="{5DF20C1B-1147-4B65-872E-259CFB33772A}" type="presParOf" srcId="{9CE542B3-2651-47D9-A399-36E58C8F161B}" destId="{EF767733-C4E9-412F-808C-40F1DC29A474}"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26B8F9-2C39-4B19-AD5B-4BD91954E6AD}"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5CA59EF1-C53F-4B17-A27D-CFF758BBB002}">
      <dgm:prSet/>
      <dgm:spPr/>
      <dgm:t>
        <a:bodyPr/>
        <a:lstStyle/>
        <a:p>
          <a:r>
            <a:rPr lang="en-US"/>
            <a:t>Admission is dependent on completion of prereqs, GPA and NLN PAX RN scores</a:t>
          </a:r>
        </a:p>
      </dgm:t>
    </dgm:pt>
    <dgm:pt modelId="{7A399497-1C9A-4EBF-B9AA-852508DBA392}" type="parTrans" cxnId="{E9FC4006-FDDF-411A-B0E8-57BB57DEE947}">
      <dgm:prSet/>
      <dgm:spPr/>
      <dgm:t>
        <a:bodyPr/>
        <a:lstStyle/>
        <a:p>
          <a:endParaRPr lang="en-US"/>
        </a:p>
      </dgm:t>
    </dgm:pt>
    <dgm:pt modelId="{B3B87089-A2E5-48C9-A956-BC7FD177714F}" type="sibTrans" cxnId="{E9FC4006-FDDF-411A-B0E8-57BB57DEE947}">
      <dgm:prSet/>
      <dgm:spPr/>
      <dgm:t>
        <a:bodyPr/>
        <a:lstStyle/>
        <a:p>
          <a:endParaRPr lang="en-US"/>
        </a:p>
      </dgm:t>
    </dgm:pt>
    <dgm:pt modelId="{B74537D6-A736-445A-A147-29225557396E}">
      <dgm:prSet/>
      <dgm:spPr/>
      <dgm:t>
        <a:bodyPr/>
        <a:lstStyle/>
        <a:p>
          <a:r>
            <a:rPr lang="en-US"/>
            <a:t>3 general rankings:</a:t>
          </a:r>
        </a:p>
      </dgm:t>
    </dgm:pt>
    <dgm:pt modelId="{F7B485E9-7F18-4C77-846A-226D2A0FFA51}" type="parTrans" cxnId="{C62E0ECF-21BB-484F-9643-8AFD5A987778}">
      <dgm:prSet/>
      <dgm:spPr/>
      <dgm:t>
        <a:bodyPr/>
        <a:lstStyle/>
        <a:p>
          <a:endParaRPr lang="en-US"/>
        </a:p>
      </dgm:t>
    </dgm:pt>
    <dgm:pt modelId="{F775BD2B-57A1-4024-BD2D-BD14853A50A8}" type="sibTrans" cxnId="{C62E0ECF-21BB-484F-9643-8AFD5A987778}">
      <dgm:prSet/>
      <dgm:spPr/>
      <dgm:t>
        <a:bodyPr/>
        <a:lstStyle/>
        <a:p>
          <a:endParaRPr lang="en-US"/>
        </a:p>
      </dgm:t>
    </dgm:pt>
    <dgm:pt modelId="{93E1C45C-8EFE-4670-8245-874958B20770}">
      <dgm:prSet/>
      <dgm:spPr/>
      <dgm:t>
        <a:bodyPr/>
        <a:lstStyle/>
        <a:p>
          <a:r>
            <a:rPr lang="en-US"/>
            <a:t>Rank 1  GPA 3.0 (or +) and Pax RN  111, 60% Reading &amp; Science subscores (or +)</a:t>
          </a:r>
        </a:p>
      </dgm:t>
    </dgm:pt>
    <dgm:pt modelId="{7CAC6515-D1DB-4C1A-9496-7DF49AB3DAE7}" type="parTrans" cxnId="{70C1B3AB-50DA-4846-A01C-7EBE45FA9979}">
      <dgm:prSet/>
      <dgm:spPr/>
      <dgm:t>
        <a:bodyPr/>
        <a:lstStyle/>
        <a:p>
          <a:endParaRPr lang="en-US"/>
        </a:p>
      </dgm:t>
    </dgm:pt>
    <dgm:pt modelId="{6BDA14C1-67C3-4240-A5EC-C033BC85296E}" type="sibTrans" cxnId="{70C1B3AB-50DA-4846-A01C-7EBE45FA9979}">
      <dgm:prSet/>
      <dgm:spPr/>
      <dgm:t>
        <a:bodyPr/>
        <a:lstStyle/>
        <a:p>
          <a:endParaRPr lang="en-US"/>
        </a:p>
      </dgm:t>
    </dgm:pt>
    <dgm:pt modelId="{E3CC175B-3153-4EC2-A194-615334A64A72}">
      <dgm:prSet/>
      <dgm:spPr/>
      <dgm:t>
        <a:bodyPr/>
        <a:lstStyle/>
        <a:p>
          <a:r>
            <a:rPr lang="en-US"/>
            <a:t>Rank 2- GPA 2.75 (or +) and Pax RN 105, 55% Reading and Science subscores (or +)</a:t>
          </a:r>
        </a:p>
      </dgm:t>
    </dgm:pt>
    <dgm:pt modelId="{F675F66D-F993-4F41-9AD1-5EFD82DC0D36}" type="parTrans" cxnId="{181132A3-2267-4A22-8C3F-3532640D2B30}">
      <dgm:prSet/>
      <dgm:spPr/>
      <dgm:t>
        <a:bodyPr/>
        <a:lstStyle/>
        <a:p>
          <a:endParaRPr lang="en-US"/>
        </a:p>
      </dgm:t>
    </dgm:pt>
    <dgm:pt modelId="{F43D2A9B-D3D8-4041-BF72-2D08780D3CD1}" type="sibTrans" cxnId="{181132A3-2267-4A22-8C3F-3532640D2B30}">
      <dgm:prSet/>
      <dgm:spPr/>
      <dgm:t>
        <a:bodyPr/>
        <a:lstStyle/>
        <a:p>
          <a:endParaRPr lang="en-US"/>
        </a:p>
      </dgm:t>
    </dgm:pt>
    <dgm:pt modelId="{C3445EBC-23F8-4DD1-A8DF-908A2C136492}">
      <dgm:prSet/>
      <dgm:spPr/>
      <dgm:t>
        <a:bodyPr/>
        <a:lstStyle/>
        <a:p>
          <a:r>
            <a:rPr lang="en-US"/>
            <a:t>Rank 3   GPA (or +) and  Pax RN 100, 50% Reading and Science subscores (or +)</a:t>
          </a:r>
        </a:p>
      </dgm:t>
    </dgm:pt>
    <dgm:pt modelId="{25AC849B-EECD-4C28-B764-A1E4B5206AE5}" type="parTrans" cxnId="{EC2AB20F-791E-46A7-B0DC-3A74D2BD1395}">
      <dgm:prSet/>
      <dgm:spPr/>
      <dgm:t>
        <a:bodyPr/>
        <a:lstStyle/>
        <a:p>
          <a:endParaRPr lang="en-US"/>
        </a:p>
      </dgm:t>
    </dgm:pt>
    <dgm:pt modelId="{82DD0B93-00A4-4BF3-B185-5CE082CE852A}" type="sibTrans" cxnId="{EC2AB20F-791E-46A7-B0DC-3A74D2BD1395}">
      <dgm:prSet/>
      <dgm:spPr/>
      <dgm:t>
        <a:bodyPr/>
        <a:lstStyle/>
        <a:p>
          <a:endParaRPr lang="en-US"/>
        </a:p>
      </dgm:t>
    </dgm:pt>
    <dgm:pt modelId="{4DCCA77B-8979-4D88-A259-EDE2B598C75B}" type="pres">
      <dgm:prSet presAssocID="{8326B8F9-2C39-4B19-AD5B-4BD91954E6AD}" presName="vert0" presStyleCnt="0">
        <dgm:presLayoutVars>
          <dgm:dir/>
          <dgm:animOne val="branch"/>
          <dgm:animLvl val="lvl"/>
        </dgm:presLayoutVars>
      </dgm:prSet>
      <dgm:spPr/>
      <dgm:t>
        <a:bodyPr/>
        <a:lstStyle/>
        <a:p>
          <a:endParaRPr lang="en-US"/>
        </a:p>
      </dgm:t>
    </dgm:pt>
    <dgm:pt modelId="{EA3F2006-359A-4732-94C0-5B7706041233}" type="pres">
      <dgm:prSet presAssocID="{5CA59EF1-C53F-4B17-A27D-CFF758BBB002}" presName="thickLine" presStyleLbl="alignNode1" presStyleIdx="0" presStyleCnt="5"/>
      <dgm:spPr/>
    </dgm:pt>
    <dgm:pt modelId="{09FF7388-E8BD-4F53-B132-F5C7F8ADED3D}" type="pres">
      <dgm:prSet presAssocID="{5CA59EF1-C53F-4B17-A27D-CFF758BBB002}" presName="horz1" presStyleCnt="0"/>
      <dgm:spPr/>
    </dgm:pt>
    <dgm:pt modelId="{021EFCEA-82F2-4747-92B8-8096A20BCBDA}" type="pres">
      <dgm:prSet presAssocID="{5CA59EF1-C53F-4B17-A27D-CFF758BBB002}" presName="tx1" presStyleLbl="revTx" presStyleIdx="0" presStyleCnt="5"/>
      <dgm:spPr/>
      <dgm:t>
        <a:bodyPr/>
        <a:lstStyle/>
        <a:p>
          <a:endParaRPr lang="en-US"/>
        </a:p>
      </dgm:t>
    </dgm:pt>
    <dgm:pt modelId="{6ED1F167-F661-424D-B5E3-8BC16335318A}" type="pres">
      <dgm:prSet presAssocID="{5CA59EF1-C53F-4B17-A27D-CFF758BBB002}" presName="vert1" presStyleCnt="0"/>
      <dgm:spPr/>
    </dgm:pt>
    <dgm:pt modelId="{3355B044-5BD5-4111-B21F-01E1C05D9062}" type="pres">
      <dgm:prSet presAssocID="{B74537D6-A736-445A-A147-29225557396E}" presName="thickLine" presStyleLbl="alignNode1" presStyleIdx="1" presStyleCnt="5"/>
      <dgm:spPr/>
    </dgm:pt>
    <dgm:pt modelId="{FE920712-5D42-40DA-9E01-101E34B466C0}" type="pres">
      <dgm:prSet presAssocID="{B74537D6-A736-445A-A147-29225557396E}" presName="horz1" presStyleCnt="0"/>
      <dgm:spPr/>
    </dgm:pt>
    <dgm:pt modelId="{F1BC13A2-984E-4208-81E5-84643E068990}" type="pres">
      <dgm:prSet presAssocID="{B74537D6-A736-445A-A147-29225557396E}" presName="tx1" presStyleLbl="revTx" presStyleIdx="1" presStyleCnt="5"/>
      <dgm:spPr/>
      <dgm:t>
        <a:bodyPr/>
        <a:lstStyle/>
        <a:p>
          <a:endParaRPr lang="en-US"/>
        </a:p>
      </dgm:t>
    </dgm:pt>
    <dgm:pt modelId="{0B2395E9-C396-4DB9-BCCE-B56849FC942D}" type="pres">
      <dgm:prSet presAssocID="{B74537D6-A736-445A-A147-29225557396E}" presName="vert1" presStyleCnt="0"/>
      <dgm:spPr/>
    </dgm:pt>
    <dgm:pt modelId="{1317788D-CD9D-4A91-AD76-18187B160FBE}" type="pres">
      <dgm:prSet presAssocID="{93E1C45C-8EFE-4670-8245-874958B20770}" presName="thickLine" presStyleLbl="alignNode1" presStyleIdx="2" presStyleCnt="5"/>
      <dgm:spPr/>
    </dgm:pt>
    <dgm:pt modelId="{A63C0C6E-3640-416A-89EF-32AF1086E14F}" type="pres">
      <dgm:prSet presAssocID="{93E1C45C-8EFE-4670-8245-874958B20770}" presName="horz1" presStyleCnt="0"/>
      <dgm:spPr/>
    </dgm:pt>
    <dgm:pt modelId="{8FFF1766-4002-46AF-AFA2-E4079F73CE6A}" type="pres">
      <dgm:prSet presAssocID="{93E1C45C-8EFE-4670-8245-874958B20770}" presName="tx1" presStyleLbl="revTx" presStyleIdx="2" presStyleCnt="5"/>
      <dgm:spPr/>
      <dgm:t>
        <a:bodyPr/>
        <a:lstStyle/>
        <a:p>
          <a:endParaRPr lang="en-US"/>
        </a:p>
      </dgm:t>
    </dgm:pt>
    <dgm:pt modelId="{BE0309E1-417E-4C65-936F-10DC280025CD}" type="pres">
      <dgm:prSet presAssocID="{93E1C45C-8EFE-4670-8245-874958B20770}" presName="vert1" presStyleCnt="0"/>
      <dgm:spPr/>
    </dgm:pt>
    <dgm:pt modelId="{45EEFBD2-DDFF-4D8A-995B-F38896950BF3}" type="pres">
      <dgm:prSet presAssocID="{E3CC175B-3153-4EC2-A194-615334A64A72}" presName="thickLine" presStyleLbl="alignNode1" presStyleIdx="3" presStyleCnt="5"/>
      <dgm:spPr/>
    </dgm:pt>
    <dgm:pt modelId="{39BD0684-2761-48B5-8EC7-8D390DCFEA52}" type="pres">
      <dgm:prSet presAssocID="{E3CC175B-3153-4EC2-A194-615334A64A72}" presName="horz1" presStyleCnt="0"/>
      <dgm:spPr/>
    </dgm:pt>
    <dgm:pt modelId="{48AC8DEF-FEA4-4D45-8155-AB455AC69669}" type="pres">
      <dgm:prSet presAssocID="{E3CC175B-3153-4EC2-A194-615334A64A72}" presName="tx1" presStyleLbl="revTx" presStyleIdx="3" presStyleCnt="5"/>
      <dgm:spPr/>
      <dgm:t>
        <a:bodyPr/>
        <a:lstStyle/>
        <a:p>
          <a:endParaRPr lang="en-US"/>
        </a:p>
      </dgm:t>
    </dgm:pt>
    <dgm:pt modelId="{F2C5C225-7304-422F-BF91-2A3B3AB0EA5C}" type="pres">
      <dgm:prSet presAssocID="{E3CC175B-3153-4EC2-A194-615334A64A72}" presName="vert1" presStyleCnt="0"/>
      <dgm:spPr/>
    </dgm:pt>
    <dgm:pt modelId="{A4A73B10-426C-4471-A918-F85D601BDFB8}" type="pres">
      <dgm:prSet presAssocID="{C3445EBC-23F8-4DD1-A8DF-908A2C136492}" presName="thickLine" presStyleLbl="alignNode1" presStyleIdx="4" presStyleCnt="5"/>
      <dgm:spPr/>
    </dgm:pt>
    <dgm:pt modelId="{E2818ACC-AA73-4EA3-8BBD-C09CC0BCDA2D}" type="pres">
      <dgm:prSet presAssocID="{C3445EBC-23F8-4DD1-A8DF-908A2C136492}" presName="horz1" presStyleCnt="0"/>
      <dgm:spPr/>
    </dgm:pt>
    <dgm:pt modelId="{8F0A360B-5D03-408F-A22E-E9818F7344C7}" type="pres">
      <dgm:prSet presAssocID="{C3445EBC-23F8-4DD1-A8DF-908A2C136492}" presName="tx1" presStyleLbl="revTx" presStyleIdx="4" presStyleCnt="5"/>
      <dgm:spPr/>
      <dgm:t>
        <a:bodyPr/>
        <a:lstStyle/>
        <a:p>
          <a:endParaRPr lang="en-US"/>
        </a:p>
      </dgm:t>
    </dgm:pt>
    <dgm:pt modelId="{B1A5F9D5-0F70-4C9E-BFF9-D8DD01B4712F}" type="pres">
      <dgm:prSet presAssocID="{C3445EBC-23F8-4DD1-A8DF-908A2C136492}" presName="vert1" presStyleCnt="0"/>
      <dgm:spPr/>
    </dgm:pt>
  </dgm:ptLst>
  <dgm:cxnLst>
    <dgm:cxn modelId="{801B8D26-D291-4B0A-8D5F-1A20013A12B9}" type="presOf" srcId="{B74537D6-A736-445A-A147-29225557396E}" destId="{F1BC13A2-984E-4208-81E5-84643E068990}" srcOrd="0" destOrd="0" presId="urn:microsoft.com/office/officeart/2008/layout/LinedList"/>
    <dgm:cxn modelId="{EC2AB20F-791E-46A7-B0DC-3A74D2BD1395}" srcId="{8326B8F9-2C39-4B19-AD5B-4BD91954E6AD}" destId="{C3445EBC-23F8-4DD1-A8DF-908A2C136492}" srcOrd="4" destOrd="0" parTransId="{25AC849B-EECD-4C28-B764-A1E4B5206AE5}" sibTransId="{82DD0B93-00A4-4BF3-B185-5CE082CE852A}"/>
    <dgm:cxn modelId="{F2083F90-76AF-4CCC-A2BA-6F7484338547}" type="presOf" srcId="{93E1C45C-8EFE-4670-8245-874958B20770}" destId="{8FFF1766-4002-46AF-AFA2-E4079F73CE6A}" srcOrd="0" destOrd="0" presId="urn:microsoft.com/office/officeart/2008/layout/LinedList"/>
    <dgm:cxn modelId="{82263916-4C4C-41EC-AEE0-06C1F6F8D957}" type="presOf" srcId="{5CA59EF1-C53F-4B17-A27D-CFF758BBB002}" destId="{021EFCEA-82F2-4747-92B8-8096A20BCBDA}" srcOrd="0" destOrd="0" presId="urn:microsoft.com/office/officeart/2008/layout/LinedList"/>
    <dgm:cxn modelId="{E9FC4006-FDDF-411A-B0E8-57BB57DEE947}" srcId="{8326B8F9-2C39-4B19-AD5B-4BD91954E6AD}" destId="{5CA59EF1-C53F-4B17-A27D-CFF758BBB002}" srcOrd="0" destOrd="0" parTransId="{7A399497-1C9A-4EBF-B9AA-852508DBA392}" sibTransId="{B3B87089-A2E5-48C9-A956-BC7FD177714F}"/>
    <dgm:cxn modelId="{EF538ECA-524C-40AA-B303-B89BF4411019}" type="presOf" srcId="{E3CC175B-3153-4EC2-A194-615334A64A72}" destId="{48AC8DEF-FEA4-4D45-8155-AB455AC69669}" srcOrd="0" destOrd="0" presId="urn:microsoft.com/office/officeart/2008/layout/LinedList"/>
    <dgm:cxn modelId="{5FFDD418-441E-42D6-A259-174425C016DD}" type="presOf" srcId="{8326B8F9-2C39-4B19-AD5B-4BD91954E6AD}" destId="{4DCCA77B-8979-4D88-A259-EDE2B598C75B}" srcOrd="0" destOrd="0" presId="urn:microsoft.com/office/officeart/2008/layout/LinedList"/>
    <dgm:cxn modelId="{181132A3-2267-4A22-8C3F-3532640D2B30}" srcId="{8326B8F9-2C39-4B19-AD5B-4BD91954E6AD}" destId="{E3CC175B-3153-4EC2-A194-615334A64A72}" srcOrd="3" destOrd="0" parTransId="{F675F66D-F993-4F41-9AD1-5EFD82DC0D36}" sibTransId="{F43D2A9B-D3D8-4041-BF72-2D08780D3CD1}"/>
    <dgm:cxn modelId="{D83567C8-2B1D-45C9-97C1-A7D3BD89322A}" type="presOf" srcId="{C3445EBC-23F8-4DD1-A8DF-908A2C136492}" destId="{8F0A360B-5D03-408F-A22E-E9818F7344C7}" srcOrd="0" destOrd="0" presId="urn:microsoft.com/office/officeart/2008/layout/LinedList"/>
    <dgm:cxn modelId="{C62E0ECF-21BB-484F-9643-8AFD5A987778}" srcId="{8326B8F9-2C39-4B19-AD5B-4BD91954E6AD}" destId="{B74537D6-A736-445A-A147-29225557396E}" srcOrd="1" destOrd="0" parTransId="{F7B485E9-7F18-4C77-846A-226D2A0FFA51}" sibTransId="{F775BD2B-57A1-4024-BD2D-BD14853A50A8}"/>
    <dgm:cxn modelId="{70C1B3AB-50DA-4846-A01C-7EBE45FA9979}" srcId="{8326B8F9-2C39-4B19-AD5B-4BD91954E6AD}" destId="{93E1C45C-8EFE-4670-8245-874958B20770}" srcOrd="2" destOrd="0" parTransId="{7CAC6515-D1DB-4C1A-9496-7DF49AB3DAE7}" sibTransId="{6BDA14C1-67C3-4240-A5EC-C033BC85296E}"/>
    <dgm:cxn modelId="{65419FBF-446E-4645-BD41-20221E4DF3CC}" type="presParOf" srcId="{4DCCA77B-8979-4D88-A259-EDE2B598C75B}" destId="{EA3F2006-359A-4732-94C0-5B7706041233}" srcOrd="0" destOrd="0" presId="urn:microsoft.com/office/officeart/2008/layout/LinedList"/>
    <dgm:cxn modelId="{CA250F87-B690-463B-8E4A-701C15FF673F}" type="presParOf" srcId="{4DCCA77B-8979-4D88-A259-EDE2B598C75B}" destId="{09FF7388-E8BD-4F53-B132-F5C7F8ADED3D}" srcOrd="1" destOrd="0" presId="urn:microsoft.com/office/officeart/2008/layout/LinedList"/>
    <dgm:cxn modelId="{D25E9E47-7AD9-4433-87D1-A987AA32D2B2}" type="presParOf" srcId="{09FF7388-E8BD-4F53-B132-F5C7F8ADED3D}" destId="{021EFCEA-82F2-4747-92B8-8096A20BCBDA}" srcOrd="0" destOrd="0" presId="urn:microsoft.com/office/officeart/2008/layout/LinedList"/>
    <dgm:cxn modelId="{D6C32EE2-E065-4963-951B-42B0BD28CE8F}" type="presParOf" srcId="{09FF7388-E8BD-4F53-B132-F5C7F8ADED3D}" destId="{6ED1F167-F661-424D-B5E3-8BC16335318A}" srcOrd="1" destOrd="0" presId="urn:microsoft.com/office/officeart/2008/layout/LinedList"/>
    <dgm:cxn modelId="{3A09A3F8-A5A2-4A5C-99D5-E9F20C512E1B}" type="presParOf" srcId="{4DCCA77B-8979-4D88-A259-EDE2B598C75B}" destId="{3355B044-5BD5-4111-B21F-01E1C05D9062}" srcOrd="2" destOrd="0" presId="urn:microsoft.com/office/officeart/2008/layout/LinedList"/>
    <dgm:cxn modelId="{D227B44C-B9F4-4EE9-9F5A-CDCA48652979}" type="presParOf" srcId="{4DCCA77B-8979-4D88-A259-EDE2B598C75B}" destId="{FE920712-5D42-40DA-9E01-101E34B466C0}" srcOrd="3" destOrd="0" presId="urn:microsoft.com/office/officeart/2008/layout/LinedList"/>
    <dgm:cxn modelId="{8330C5A8-015E-40EA-90A0-05215060B5BF}" type="presParOf" srcId="{FE920712-5D42-40DA-9E01-101E34B466C0}" destId="{F1BC13A2-984E-4208-81E5-84643E068990}" srcOrd="0" destOrd="0" presId="urn:microsoft.com/office/officeart/2008/layout/LinedList"/>
    <dgm:cxn modelId="{039C4697-B629-4660-81EE-6CC588AE0A89}" type="presParOf" srcId="{FE920712-5D42-40DA-9E01-101E34B466C0}" destId="{0B2395E9-C396-4DB9-BCCE-B56849FC942D}" srcOrd="1" destOrd="0" presId="urn:microsoft.com/office/officeart/2008/layout/LinedList"/>
    <dgm:cxn modelId="{10BFEE52-D5DF-4839-996B-08CA5FB57085}" type="presParOf" srcId="{4DCCA77B-8979-4D88-A259-EDE2B598C75B}" destId="{1317788D-CD9D-4A91-AD76-18187B160FBE}" srcOrd="4" destOrd="0" presId="urn:microsoft.com/office/officeart/2008/layout/LinedList"/>
    <dgm:cxn modelId="{2305FB79-7C66-4EC8-BAFC-757605349803}" type="presParOf" srcId="{4DCCA77B-8979-4D88-A259-EDE2B598C75B}" destId="{A63C0C6E-3640-416A-89EF-32AF1086E14F}" srcOrd="5" destOrd="0" presId="urn:microsoft.com/office/officeart/2008/layout/LinedList"/>
    <dgm:cxn modelId="{3EDB9971-9026-4C87-84B0-F6BB52AF1F59}" type="presParOf" srcId="{A63C0C6E-3640-416A-89EF-32AF1086E14F}" destId="{8FFF1766-4002-46AF-AFA2-E4079F73CE6A}" srcOrd="0" destOrd="0" presId="urn:microsoft.com/office/officeart/2008/layout/LinedList"/>
    <dgm:cxn modelId="{61B9CA08-CF59-46AD-A330-4DC4E3DA5A93}" type="presParOf" srcId="{A63C0C6E-3640-416A-89EF-32AF1086E14F}" destId="{BE0309E1-417E-4C65-936F-10DC280025CD}" srcOrd="1" destOrd="0" presId="urn:microsoft.com/office/officeart/2008/layout/LinedList"/>
    <dgm:cxn modelId="{EC45E411-CB3E-4863-987A-DF0738960BD4}" type="presParOf" srcId="{4DCCA77B-8979-4D88-A259-EDE2B598C75B}" destId="{45EEFBD2-DDFF-4D8A-995B-F38896950BF3}" srcOrd="6" destOrd="0" presId="urn:microsoft.com/office/officeart/2008/layout/LinedList"/>
    <dgm:cxn modelId="{42CE5542-B3A8-4016-9C00-0920F7B95DC9}" type="presParOf" srcId="{4DCCA77B-8979-4D88-A259-EDE2B598C75B}" destId="{39BD0684-2761-48B5-8EC7-8D390DCFEA52}" srcOrd="7" destOrd="0" presId="urn:microsoft.com/office/officeart/2008/layout/LinedList"/>
    <dgm:cxn modelId="{743556DB-3B1D-4F32-A6B7-C5B032D85613}" type="presParOf" srcId="{39BD0684-2761-48B5-8EC7-8D390DCFEA52}" destId="{48AC8DEF-FEA4-4D45-8155-AB455AC69669}" srcOrd="0" destOrd="0" presId="urn:microsoft.com/office/officeart/2008/layout/LinedList"/>
    <dgm:cxn modelId="{A1DB2E74-E4F9-4F88-83D3-F363BAA0513A}" type="presParOf" srcId="{39BD0684-2761-48B5-8EC7-8D390DCFEA52}" destId="{F2C5C225-7304-422F-BF91-2A3B3AB0EA5C}" srcOrd="1" destOrd="0" presId="urn:microsoft.com/office/officeart/2008/layout/LinedList"/>
    <dgm:cxn modelId="{15ABE4BE-A9FD-41DE-9C8B-A0BC02500B53}" type="presParOf" srcId="{4DCCA77B-8979-4D88-A259-EDE2B598C75B}" destId="{A4A73B10-426C-4471-A918-F85D601BDFB8}" srcOrd="8" destOrd="0" presId="urn:microsoft.com/office/officeart/2008/layout/LinedList"/>
    <dgm:cxn modelId="{D9967E25-B705-4888-8885-168ADEBF477C}" type="presParOf" srcId="{4DCCA77B-8979-4D88-A259-EDE2B598C75B}" destId="{E2818ACC-AA73-4EA3-8BBD-C09CC0BCDA2D}" srcOrd="9" destOrd="0" presId="urn:microsoft.com/office/officeart/2008/layout/LinedList"/>
    <dgm:cxn modelId="{1A0F1B51-CDCD-47CF-9BA9-3D01194D3625}" type="presParOf" srcId="{E2818ACC-AA73-4EA3-8BBD-C09CC0BCDA2D}" destId="{8F0A360B-5D03-408F-A22E-E9818F7344C7}" srcOrd="0" destOrd="0" presId="urn:microsoft.com/office/officeart/2008/layout/LinedList"/>
    <dgm:cxn modelId="{F8E33D4E-DDF8-4C61-BB4E-61BE5521EE6E}" type="presParOf" srcId="{E2818ACC-AA73-4EA3-8BBD-C09CC0BCDA2D}" destId="{B1A5F9D5-0F70-4C9E-BFF9-D8DD01B4712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05BD3-FCA0-4F34-B627-69A1D1F84B8E}">
      <dsp:nvSpPr>
        <dsp:cNvPr id="0" name=""/>
        <dsp:cNvSpPr/>
      </dsp:nvSpPr>
      <dsp:spPr>
        <a:xfrm>
          <a:off x="2993" y="157727"/>
          <a:ext cx="942046" cy="94204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7BE88-A873-4A02-B06B-A044FF3DEAD0}">
      <dsp:nvSpPr>
        <dsp:cNvPr id="0" name=""/>
        <dsp:cNvSpPr/>
      </dsp:nvSpPr>
      <dsp:spPr>
        <a:xfrm>
          <a:off x="2993" y="1287224"/>
          <a:ext cx="2691562" cy="403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1200150">
            <a:lnSpc>
              <a:spcPct val="100000"/>
            </a:lnSpc>
            <a:spcBef>
              <a:spcPct val="0"/>
            </a:spcBef>
            <a:spcAft>
              <a:spcPct val="35000"/>
            </a:spcAft>
            <a:defRPr b="1"/>
          </a:pPr>
          <a:r>
            <a:rPr lang="en-US" sz="2700" kern="1200"/>
            <a:t>Danville </a:t>
          </a:r>
        </a:p>
      </dsp:txBody>
      <dsp:txXfrm>
        <a:off x="2993" y="1287224"/>
        <a:ext cx="2691562" cy="403734"/>
      </dsp:txXfrm>
    </dsp:sp>
    <dsp:sp modelId="{51BB8F6B-2126-4CE7-8AFF-C664FD223450}">
      <dsp:nvSpPr>
        <dsp:cNvPr id="0" name=""/>
        <dsp:cNvSpPr/>
      </dsp:nvSpPr>
      <dsp:spPr>
        <a:xfrm>
          <a:off x="2993" y="1778144"/>
          <a:ext cx="2691562" cy="2738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55650">
            <a:lnSpc>
              <a:spcPct val="100000"/>
            </a:lnSpc>
            <a:spcBef>
              <a:spcPct val="0"/>
            </a:spcBef>
            <a:spcAft>
              <a:spcPct val="35000"/>
            </a:spcAft>
          </a:pPr>
          <a:r>
            <a:rPr lang="en-US" sz="1700" kern="1200"/>
            <a:t>Nurse Aide</a:t>
          </a:r>
        </a:p>
        <a:p>
          <a:pPr lvl="0" algn="l" defTabSz="755650">
            <a:lnSpc>
              <a:spcPct val="100000"/>
            </a:lnSpc>
            <a:spcBef>
              <a:spcPct val="0"/>
            </a:spcBef>
            <a:spcAft>
              <a:spcPct val="35000"/>
            </a:spcAft>
          </a:pPr>
          <a:r>
            <a:rPr lang="en-US" sz="1700" kern="1200"/>
            <a:t>CPR</a:t>
          </a:r>
        </a:p>
        <a:p>
          <a:pPr lvl="0" algn="l" defTabSz="755650">
            <a:lnSpc>
              <a:spcPct val="100000"/>
            </a:lnSpc>
            <a:spcBef>
              <a:spcPct val="0"/>
            </a:spcBef>
            <a:spcAft>
              <a:spcPct val="35000"/>
            </a:spcAft>
          </a:pPr>
          <a:r>
            <a:rPr lang="en-US" sz="1700" kern="1200"/>
            <a:t>Writing (ENG 101)</a:t>
          </a:r>
        </a:p>
        <a:p>
          <a:pPr lvl="0" algn="l" defTabSz="755650">
            <a:lnSpc>
              <a:spcPct val="100000"/>
            </a:lnSpc>
            <a:spcBef>
              <a:spcPct val="0"/>
            </a:spcBef>
            <a:spcAft>
              <a:spcPct val="35000"/>
            </a:spcAft>
          </a:pPr>
          <a:r>
            <a:rPr lang="en-US" sz="1700" kern="1200"/>
            <a:t>Basic Psychology (PSY 110)</a:t>
          </a:r>
        </a:p>
        <a:p>
          <a:pPr lvl="0" algn="l" defTabSz="755650">
            <a:lnSpc>
              <a:spcPct val="100000"/>
            </a:lnSpc>
            <a:spcBef>
              <a:spcPct val="0"/>
            </a:spcBef>
            <a:spcAft>
              <a:spcPct val="35000"/>
            </a:spcAft>
          </a:pPr>
          <a:r>
            <a:rPr lang="en-US" sz="1700" kern="1200"/>
            <a:t>Medical Terminology (AHS 115)</a:t>
          </a:r>
        </a:p>
        <a:p>
          <a:pPr lvl="0" algn="l" defTabSz="755650">
            <a:lnSpc>
              <a:spcPct val="100000"/>
            </a:lnSpc>
            <a:spcBef>
              <a:spcPct val="0"/>
            </a:spcBef>
            <a:spcAft>
              <a:spcPct val="35000"/>
            </a:spcAft>
          </a:pPr>
          <a:r>
            <a:rPr lang="en-US" sz="1700" kern="1200"/>
            <a:t>Anatomy  &amp; Physiology (BIO 135)</a:t>
          </a:r>
        </a:p>
      </dsp:txBody>
      <dsp:txXfrm>
        <a:off x="2993" y="1778144"/>
        <a:ext cx="2691562" cy="2738885"/>
      </dsp:txXfrm>
    </dsp:sp>
    <dsp:sp modelId="{20C45613-0453-4BC8-A1B4-1FD0AC3D59CF}">
      <dsp:nvSpPr>
        <dsp:cNvPr id="0" name=""/>
        <dsp:cNvSpPr/>
      </dsp:nvSpPr>
      <dsp:spPr>
        <a:xfrm>
          <a:off x="3165579" y="157727"/>
          <a:ext cx="942046" cy="94204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B06E61-0E17-48E3-9EBA-4E490C3C52CE}">
      <dsp:nvSpPr>
        <dsp:cNvPr id="0" name=""/>
        <dsp:cNvSpPr/>
      </dsp:nvSpPr>
      <dsp:spPr>
        <a:xfrm>
          <a:off x="3165579" y="1287224"/>
          <a:ext cx="2691562" cy="403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1200150">
            <a:lnSpc>
              <a:spcPct val="100000"/>
            </a:lnSpc>
            <a:spcBef>
              <a:spcPct val="0"/>
            </a:spcBef>
            <a:spcAft>
              <a:spcPct val="35000"/>
            </a:spcAft>
            <a:defRPr b="1"/>
          </a:pPr>
          <a:r>
            <a:rPr lang="en-US" sz="2700" kern="1200"/>
            <a:t>Leestown</a:t>
          </a:r>
        </a:p>
      </dsp:txBody>
      <dsp:txXfrm>
        <a:off x="3165579" y="1287224"/>
        <a:ext cx="2691562" cy="403734"/>
      </dsp:txXfrm>
    </dsp:sp>
    <dsp:sp modelId="{EF767733-C4E9-412F-808C-40F1DC29A474}">
      <dsp:nvSpPr>
        <dsp:cNvPr id="0" name=""/>
        <dsp:cNvSpPr/>
      </dsp:nvSpPr>
      <dsp:spPr>
        <a:xfrm>
          <a:off x="3165579" y="1778144"/>
          <a:ext cx="2691562" cy="2738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55650">
            <a:lnSpc>
              <a:spcPct val="100000"/>
            </a:lnSpc>
            <a:spcBef>
              <a:spcPct val="0"/>
            </a:spcBef>
            <a:spcAft>
              <a:spcPct val="35000"/>
            </a:spcAft>
          </a:pPr>
          <a:r>
            <a:rPr lang="en-US" sz="1700" kern="1200"/>
            <a:t>Nurse Aide</a:t>
          </a:r>
        </a:p>
        <a:p>
          <a:pPr lvl="0" algn="l" defTabSz="755650">
            <a:lnSpc>
              <a:spcPct val="100000"/>
            </a:lnSpc>
            <a:spcBef>
              <a:spcPct val="0"/>
            </a:spcBef>
            <a:spcAft>
              <a:spcPct val="35000"/>
            </a:spcAft>
          </a:pPr>
          <a:r>
            <a:rPr lang="en-US" sz="1700" kern="1200"/>
            <a:t>CPR</a:t>
          </a:r>
        </a:p>
        <a:p>
          <a:pPr lvl="0" algn="l" defTabSz="755650">
            <a:lnSpc>
              <a:spcPct val="100000"/>
            </a:lnSpc>
            <a:spcBef>
              <a:spcPct val="0"/>
            </a:spcBef>
            <a:spcAft>
              <a:spcPct val="35000"/>
            </a:spcAft>
          </a:pPr>
          <a:r>
            <a:rPr lang="en-US" sz="1700" kern="1200"/>
            <a:t>Writing or Comm (ENG 101 or COM 181/252)</a:t>
          </a:r>
        </a:p>
        <a:p>
          <a:pPr lvl="0" algn="l" defTabSz="755650">
            <a:lnSpc>
              <a:spcPct val="100000"/>
            </a:lnSpc>
            <a:spcBef>
              <a:spcPct val="0"/>
            </a:spcBef>
            <a:spcAft>
              <a:spcPct val="35000"/>
            </a:spcAft>
          </a:pPr>
          <a:r>
            <a:rPr lang="en-US" sz="1700" kern="1200"/>
            <a:t>Anatomy &amp; Physiology (BIO 135)</a:t>
          </a:r>
        </a:p>
      </dsp:txBody>
      <dsp:txXfrm>
        <a:off x="3165579" y="1778144"/>
        <a:ext cx="2691562" cy="2738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F2006-359A-4732-94C0-5B7706041233}">
      <dsp:nvSpPr>
        <dsp:cNvPr id="0" name=""/>
        <dsp:cNvSpPr/>
      </dsp:nvSpPr>
      <dsp:spPr>
        <a:xfrm>
          <a:off x="0" y="725"/>
          <a:ext cx="724014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1EFCEA-82F2-4747-92B8-8096A20BCBDA}">
      <dsp:nvSpPr>
        <dsp:cNvPr id="0" name=""/>
        <dsp:cNvSpPr/>
      </dsp:nvSpPr>
      <dsp:spPr>
        <a:xfrm>
          <a:off x="0" y="725"/>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Admission is dependent on completion of prereqs, GPA and NLN PAX RN scores</a:t>
          </a:r>
        </a:p>
      </dsp:txBody>
      <dsp:txXfrm>
        <a:off x="0" y="725"/>
        <a:ext cx="7240146" cy="1188429"/>
      </dsp:txXfrm>
    </dsp:sp>
    <dsp:sp modelId="{3355B044-5BD5-4111-B21F-01E1C05D9062}">
      <dsp:nvSpPr>
        <dsp:cNvPr id="0" name=""/>
        <dsp:cNvSpPr/>
      </dsp:nvSpPr>
      <dsp:spPr>
        <a:xfrm>
          <a:off x="0" y="1189155"/>
          <a:ext cx="7240146" cy="0"/>
        </a:xfrm>
        <a:prstGeom prst="line">
          <a:avLst/>
        </a:prstGeom>
        <a:solidFill>
          <a:schemeClr val="accent2">
            <a:hueOff val="-376172"/>
            <a:satOff val="-2175"/>
            <a:lumOff val="0"/>
            <a:alphaOff val="0"/>
          </a:schemeClr>
        </a:solidFill>
        <a:ln w="12700" cap="flat" cmpd="sng" algn="ctr">
          <a:solidFill>
            <a:schemeClr val="accent2">
              <a:hueOff val="-376172"/>
              <a:satOff val="-2175"/>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BC13A2-984E-4208-81E5-84643E068990}">
      <dsp:nvSpPr>
        <dsp:cNvPr id="0" name=""/>
        <dsp:cNvSpPr/>
      </dsp:nvSpPr>
      <dsp:spPr>
        <a:xfrm>
          <a:off x="0" y="1189155"/>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3 general rankings:</a:t>
          </a:r>
        </a:p>
      </dsp:txBody>
      <dsp:txXfrm>
        <a:off x="0" y="1189155"/>
        <a:ext cx="7240146" cy="1188429"/>
      </dsp:txXfrm>
    </dsp:sp>
    <dsp:sp modelId="{1317788D-CD9D-4A91-AD76-18187B160FBE}">
      <dsp:nvSpPr>
        <dsp:cNvPr id="0" name=""/>
        <dsp:cNvSpPr/>
      </dsp:nvSpPr>
      <dsp:spPr>
        <a:xfrm>
          <a:off x="0" y="2377585"/>
          <a:ext cx="7240146" cy="0"/>
        </a:xfrm>
        <a:prstGeom prst="line">
          <a:avLst/>
        </a:prstGeom>
        <a:solidFill>
          <a:schemeClr val="accent2">
            <a:hueOff val="-752345"/>
            <a:satOff val="-4350"/>
            <a:lumOff val="1"/>
            <a:alphaOff val="0"/>
          </a:schemeClr>
        </a:solidFill>
        <a:ln w="12700" cap="flat" cmpd="sng" algn="ctr">
          <a:solidFill>
            <a:schemeClr val="accent2">
              <a:hueOff val="-752345"/>
              <a:satOff val="-4350"/>
              <a:lumOff val="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F1766-4002-46AF-AFA2-E4079F73CE6A}">
      <dsp:nvSpPr>
        <dsp:cNvPr id="0" name=""/>
        <dsp:cNvSpPr/>
      </dsp:nvSpPr>
      <dsp:spPr>
        <a:xfrm>
          <a:off x="0" y="2377585"/>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Rank 1  GPA 3.0 (or +) and Pax RN  111, 60% Reading &amp; Science subscores (or +)</a:t>
          </a:r>
        </a:p>
      </dsp:txBody>
      <dsp:txXfrm>
        <a:off x="0" y="2377585"/>
        <a:ext cx="7240146" cy="1188429"/>
      </dsp:txXfrm>
    </dsp:sp>
    <dsp:sp modelId="{45EEFBD2-DDFF-4D8A-995B-F38896950BF3}">
      <dsp:nvSpPr>
        <dsp:cNvPr id="0" name=""/>
        <dsp:cNvSpPr/>
      </dsp:nvSpPr>
      <dsp:spPr>
        <a:xfrm>
          <a:off x="0" y="3566014"/>
          <a:ext cx="7240146" cy="0"/>
        </a:xfrm>
        <a:prstGeom prst="line">
          <a:avLst/>
        </a:prstGeom>
        <a:solidFill>
          <a:schemeClr val="accent2">
            <a:hueOff val="-1128517"/>
            <a:satOff val="-6525"/>
            <a:lumOff val="1"/>
            <a:alphaOff val="0"/>
          </a:schemeClr>
        </a:solidFill>
        <a:ln w="12700" cap="flat" cmpd="sng" algn="ctr">
          <a:solidFill>
            <a:schemeClr val="accent2">
              <a:hueOff val="-1128517"/>
              <a:satOff val="-6525"/>
              <a:lumOff val="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AC8DEF-FEA4-4D45-8155-AB455AC69669}">
      <dsp:nvSpPr>
        <dsp:cNvPr id="0" name=""/>
        <dsp:cNvSpPr/>
      </dsp:nvSpPr>
      <dsp:spPr>
        <a:xfrm>
          <a:off x="0" y="3566014"/>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Rank 2- GPA 2.75 (or +) and Pax RN 105, 55% Reading and Science subscores (or +)</a:t>
          </a:r>
        </a:p>
      </dsp:txBody>
      <dsp:txXfrm>
        <a:off x="0" y="3566014"/>
        <a:ext cx="7240146" cy="1188429"/>
      </dsp:txXfrm>
    </dsp:sp>
    <dsp:sp modelId="{A4A73B10-426C-4471-A918-F85D601BDFB8}">
      <dsp:nvSpPr>
        <dsp:cNvPr id="0" name=""/>
        <dsp:cNvSpPr/>
      </dsp:nvSpPr>
      <dsp:spPr>
        <a:xfrm>
          <a:off x="0" y="4754444"/>
          <a:ext cx="7240146" cy="0"/>
        </a:xfrm>
        <a:prstGeom prst="line">
          <a:avLst/>
        </a:prstGeom>
        <a:solidFill>
          <a:schemeClr val="accent2">
            <a:hueOff val="-1504689"/>
            <a:satOff val="-8700"/>
            <a:lumOff val="1"/>
            <a:alphaOff val="0"/>
          </a:schemeClr>
        </a:solidFill>
        <a:ln w="12700" cap="flat" cmpd="sng" algn="ctr">
          <a:solidFill>
            <a:schemeClr val="accent2">
              <a:hueOff val="-1504689"/>
              <a:satOff val="-8700"/>
              <a:lumOff val="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0A360B-5D03-408F-A22E-E9818F7344C7}">
      <dsp:nvSpPr>
        <dsp:cNvPr id="0" name=""/>
        <dsp:cNvSpPr/>
      </dsp:nvSpPr>
      <dsp:spPr>
        <a:xfrm>
          <a:off x="0" y="4754444"/>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t>Rank 3   GPA (or +) and  Pax RN 100, 50% Reading and Science subscores (or +)</a:t>
          </a:r>
        </a:p>
      </dsp:txBody>
      <dsp:txXfrm>
        <a:off x="0" y="4754444"/>
        <a:ext cx="7240146" cy="1188429"/>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956396-6CEF-4E3E-9A35-EC4D3148AB54}" type="datetimeFigureOut">
              <a:rPr lang="en-US"/>
              <a:t>9/28/2021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086B0E-C679-4A76-B303-67D1F5C5B33E}" type="slidenum">
              <a:rPr lang="en-US"/>
              <a:t>‹#›</a:t>
            </a:fld>
            <a:endParaRPr lang="en-US"/>
          </a:p>
        </p:txBody>
      </p:sp>
    </p:spTree>
    <p:extLst>
      <p:ext uri="{BB962C8B-B14F-4D97-AF65-F5344CB8AC3E}">
        <p14:creationId xmlns:p14="http://schemas.microsoft.com/office/powerpoint/2010/main" val="686271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graigory.casada@uky.edu"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nam10.safelinks.protection.outlook.com/?url=https%3A%2F%2Fukhealthcare.uky.edu%2Fdoctors-providers%2Fnursing%2Fnursing-education%2Fscholarships&amp;data=04%7C01%7Csarah.bond%40kctcs.edu%7C65e7f6f542dc46ad214908d97c4a5537%7Cf2e339511ec44c72b2bfa4f4671d64af%7C0%7C0%7C637677481104911739%7CUnknown%7CTWFpbGZsb3d8eyJWIjoiMC4wLjAwMDAiLCJQIjoiV2luMzIiLCJBTiI6Ik1haWwiLCJXVCI6Mn0%3D%7C1000&amp;sdata=zudXVAs3IqsoXssBzfoSj9pWhJMcF9DlxuL4dJ66WbE%3D&amp;reserved=0"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UK: </a:t>
            </a:r>
            <a:r>
              <a:rPr lang="en-US"/>
              <a:t>Once a Tech has been admitted to a nursing program (i.e., LPN, ADN or BSN nursing programs) they can apply for the </a:t>
            </a:r>
            <a:r>
              <a:rPr lang="en-US" err="1"/>
              <a:t>UKHealthcare</a:t>
            </a:r>
            <a:r>
              <a:rPr lang="en-US"/>
              <a:t> Nursing Education Scholarship.  It is coordinated by </a:t>
            </a:r>
            <a:r>
              <a:rPr lang="en-US" err="1"/>
              <a:t>Graig</a:t>
            </a:r>
            <a:r>
              <a:rPr lang="en-US"/>
              <a:t> Casada, MSN, RN in Nurse Recruitment – his email is:  </a:t>
            </a:r>
            <a:r>
              <a:rPr lang="en-US">
                <a:hlinkClick r:id="rId3"/>
              </a:rPr>
              <a:t>graigory.casada@uky.edu</a:t>
            </a:r>
            <a:r>
              <a:rPr lang="en-US"/>
              <a:t> </a:t>
            </a:r>
            <a:r>
              <a:rPr lang="en-US">
                <a:hlinkClick r:id="rId4"/>
              </a:rPr>
              <a:t>https://ukhealthcare.uky.edu/doctors-providers/nursing/nursing-education/scholarships</a:t>
            </a:r>
          </a:p>
          <a:p>
            <a:endParaRPr lang="en-US">
              <a:cs typeface="Calibri"/>
            </a:endParaRPr>
          </a:p>
          <a:p>
            <a:pPr marL="171450" indent="-171450">
              <a:buFont typeface="Arial"/>
              <a:buChar char="•"/>
            </a:pPr>
            <a:r>
              <a:rPr lang="en-US"/>
              <a:t>Effective, Spring Semester 2021 UK will pay for </a:t>
            </a:r>
            <a:r>
              <a:rPr lang="en-US" b="1" u="sng"/>
              <a:t>only UK educational programs</a:t>
            </a:r>
            <a:r>
              <a:rPr lang="en-US"/>
              <a:t> such as a UK BSN, MSN, DNP, etc. NOT any of the degrees from the area community colleges including BCTC…this was </a:t>
            </a:r>
            <a:r>
              <a:rPr lang="en-US" u="sng"/>
              <a:t>not </a:t>
            </a:r>
            <a:r>
              <a:rPr lang="en-US"/>
              <a:t>a UK decision, it was a decision made by the previous Governor (see bullet #2) </a:t>
            </a:r>
            <a:endParaRPr lang="en-US">
              <a:cs typeface="Calibri"/>
            </a:endParaRPr>
          </a:p>
          <a:p>
            <a:pPr marL="171450" indent="-171450">
              <a:buFont typeface="Arial"/>
              <a:buChar char="•"/>
            </a:pPr>
            <a:r>
              <a:rPr lang="en-US"/>
              <a:t>Ex-governor Bevin put into effect the changes that Public and Private universities will no longer pay tuition for its employees to attend other state universities effective the Spring Semester of 2021.</a:t>
            </a:r>
            <a:endParaRPr lang="en-US">
              <a:cs typeface="Calibri"/>
            </a:endParaRPr>
          </a:p>
          <a:p>
            <a:pPr marL="171450" indent="-171450">
              <a:buFont typeface="Arial"/>
              <a:buChar char="•"/>
            </a:pPr>
            <a:r>
              <a:rPr lang="en-US"/>
              <a:t>On July 1, 2004, a public signing of agreement transferred governance of Lexington Community College(LCC) from the University of Kentucky to KCTCS. House Bill No. 1 of 1997 is the cause of UK and BCTC parting and UK no longer being a part of one another. House Joint Resolution 214 which was passed during the 2004 regular session of the Kentucky General Assembly, established the framework for KCTCS to accept responsibility for the governance and management of LCC effective July 1, 2004.</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8F23C737-6B9D-418A-AF9F-1834874019AD}" type="slidenum">
              <a:rPr lang="en-US"/>
              <a:t>5</a:t>
            </a:fld>
            <a:endParaRPr lang="en-US"/>
          </a:p>
        </p:txBody>
      </p:sp>
    </p:spTree>
    <p:extLst>
      <p:ext uri="{BB962C8B-B14F-4D97-AF65-F5344CB8AC3E}">
        <p14:creationId xmlns:p14="http://schemas.microsoft.com/office/powerpoint/2010/main" val="3188424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20000"/>
              </a:lnSpc>
              <a:spcBef>
                <a:spcPts val="1000"/>
              </a:spcBef>
              <a:buFont typeface="Arial"/>
              <a:buChar char="•"/>
            </a:pPr>
            <a:r>
              <a:rPr lang="en-US" dirty="0"/>
              <a:t>Attend Pre-Admission NSG conference for year you are applying</a:t>
            </a:r>
          </a:p>
          <a:p>
            <a:pPr marL="285750" indent="-285750">
              <a:lnSpc>
                <a:spcPct val="120000"/>
              </a:lnSpc>
              <a:spcBef>
                <a:spcPts val="1000"/>
              </a:spcBef>
              <a:buFont typeface="Arial"/>
              <a:buChar char="•"/>
            </a:pPr>
            <a:r>
              <a:rPr lang="en-US" dirty="0"/>
              <a:t>Selective Admissions Packet</a:t>
            </a:r>
            <a:endParaRPr lang="en-US" dirty="0">
              <a:cs typeface="Calibri"/>
            </a:endParaRPr>
          </a:p>
          <a:p>
            <a:pPr marL="285750" indent="-285750">
              <a:lnSpc>
                <a:spcPct val="120000"/>
              </a:lnSpc>
              <a:spcBef>
                <a:spcPts val="1000"/>
              </a:spcBef>
              <a:buFont typeface="Arial"/>
              <a:buChar char="•"/>
            </a:pPr>
            <a:r>
              <a:rPr lang="en-US" dirty="0"/>
              <a:t>NLN PAX- RN (last 3yrs)</a:t>
            </a:r>
            <a:endParaRPr lang="en-US" dirty="0">
              <a:cs typeface="Calibri"/>
            </a:endParaRPr>
          </a:p>
          <a:p>
            <a:pPr marL="285750" indent="-285750">
              <a:lnSpc>
                <a:spcPct val="120000"/>
              </a:lnSpc>
              <a:spcBef>
                <a:spcPts val="1000"/>
              </a:spcBef>
              <a:buFont typeface="Arial"/>
              <a:buChar char="•"/>
            </a:pPr>
            <a:r>
              <a:rPr lang="en-US" dirty="0"/>
              <a:t>Immunizations up to date</a:t>
            </a:r>
            <a:endParaRPr lang="en-US" dirty="0">
              <a:cs typeface="Calibri"/>
            </a:endParaRPr>
          </a:p>
          <a:p>
            <a:pPr marL="285750" indent="-285750">
              <a:lnSpc>
                <a:spcPct val="120000"/>
              </a:lnSpc>
              <a:spcBef>
                <a:spcPts val="1000"/>
              </a:spcBef>
              <a:buFont typeface="Arial"/>
              <a:buChar char="•"/>
            </a:pPr>
            <a:r>
              <a:rPr lang="en-US" dirty="0"/>
              <a:t>Health Insurance</a:t>
            </a:r>
            <a:endParaRPr lang="en-US" dirty="0">
              <a:cs typeface="Calibri"/>
            </a:endParaRPr>
          </a:p>
          <a:p>
            <a:pPr marL="285750" indent="-285750">
              <a:lnSpc>
                <a:spcPct val="120000"/>
              </a:lnSpc>
              <a:spcBef>
                <a:spcPts val="1000"/>
              </a:spcBef>
              <a:buFont typeface="Arial"/>
              <a:buChar char="•"/>
            </a:pPr>
            <a:r>
              <a:rPr lang="en-US" dirty="0"/>
              <a:t>Laptop</a:t>
            </a:r>
            <a:endParaRPr lang="en-US" dirty="0">
              <a:cs typeface="Calibri"/>
            </a:endParaRPr>
          </a:p>
          <a:p>
            <a:pPr marL="285750" indent="-285750">
              <a:lnSpc>
                <a:spcPct val="120000"/>
              </a:lnSpc>
              <a:spcBef>
                <a:spcPts val="1000"/>
              </a:spcBef>
              <a:buFont typeface="Arial"/>
              <a:buChar char="•"/>
            </a:pPr>
            <a:r>
              <a:rPr lang="en-US" dirty="0"/>
              <a:t>Co-</a:t>
            </a:r>
            <a:r>
              <a:rPr lang="en-US" dirty="0" err="1"/>
              <a:t>Requistes</a:t>
            </a:r>
            <a:endParaRPr lang="en-US" dirty="0" err="1">
              <a:cs typeface="Calibri"/>
            </a:endParaRPr>
          </a:p>
          <a:p>
            <a:pPr lvl="1">
              <a:lnSpc>
                <a:spcPct val="120000"/>
              </a:lnSpc>
              <a:spcBef>
                <a:spcPts val="500"/>
              </a:spcBef>
              <a:buFont typeface="Arial"/>
              <a:buChar char="•"/>
            </a:pPr>
            <a:r>
              <a:rPr lang="en-US" dirty="0"/>
              <a:t>ENG 101</a:t>
            </a:r>
            <a:endParaRPr lang="en-US" dirty="0">
              <a:cs typeface="Calibri"/>
            </a:endParaRPr>
          </a:p>
          <a:p>
            <a:pPr lvl="1">
              <a:lnSpc>
                <a:spcPct val="120000"/>
              </a:lnSpc>
              <a:spcBef>
                <a:spcPts val="500"/>
              </a:spcBef>
              <a:buFont typeface="Arial"/>
              <a:buChar char="•"/>
            </a:pPr>
            <a:r>
              <a:rPr lang="en-US" dirty="0"/>
              <a:t>BIO 139: A&amp;P II</a:t>
            </a:r>
            <a:endParaRPr lang="en-US" dirty="0">
              <a:cs typeface="Calibri"/>
            </a:endParaRPr>
          </a:p>
          <a:p>
            <a:pPr lvl="1">
              <a:lnSpc>
                <a:spcPct val="120000"/>
              </a:lnSpc>
              <a:spcBef>
                <a:spcPts val="500"/>
              </a:spcBef>
              <a:buFont typeface="Arial"/>
              <a:buChar char="•"/>
            </a:pPr>
            <a:r>
              <a:rPr lang="en-US" dirty="0"/>
              <a:t>BIO 225: Microbiology </a:t>
            </a:r>
            <a:r>
              <a:rPr lang="en-US" dirty="0" err="1"/>
              <a:t>witha</a:t>
            </a:r>
            <a:r>
              <a:rPr lang="en-US" dirty="0"/>
              <a:t> lab</a:t>
            </a:r>
            <a:endParaRPr lang="en-US" dirty="0">
              <a:cs typeface="Calibri"/>
            </a:endParaRPr>
          </a:p>
          <a:p>
            <a:pPr lvl="1">
              <a:lnSpc>
                <a:spcPct val="120000"/>
              </a:lnSpc>
              <a:spcBef>
                <a:spcPts val="500"/>
              </a:spcBef>
              <a:buFont typeface="Arial"/>
              <a:buChar char="•"/>
            </a:pPr>
            <a:r>
              <a:rPr lang="en-US" dirty="0"/>
              <a:t>H&amp;H Course</a:t>
            </a:r>
            <a:endParaRPr lang="en-US" dirty="0">
              <a:cs typeface="Calibri"/>
            </a:endParaRPr>
          </a:p>
          <a:p>
            <a:pPr marL="285750" indent="-285750">
              <a:lnSpc>
                <a:spcPct val="120000"/>
              </a:lnSpc>
              <a:spcBef>
                <a:spcPts val="1000"/>
              </a:spcBef>
              <a:buFont typeface="Arial"/>
              <a:buChar char="•"/>
            </a:pPr>
            <a:r>
              <a:rPr lang="en-US" dirty="0"/>
              <a:t>Non-nursing courses must be taken prior to or concurrent with the semester sequence in which the student is enrolling in nursing. </a:t>
            </a:r>
            <a:endParaRPr lang="en-US" dirty="0">
              <a:cs typeface="Calibri"/>
            </a:endParaRPr>
          </a:p>
          <a:p>
            <a:pPr marL="285750" indent="-285750">
              <a:lnSpc>
                <a:spcPct val="120000"/>
              </a:lnSpc>
              <a:spcBef>
                <a:spcPts val="1000"/>
              </a:spcBef>
              <a:buFont typeface="Arial"/>
              <a:buChar char="•"/>
            </a:pPr>
            <a:r>
              <a:rPr lang="en-US" dirty="0"/>
              <a:t>A letter grade of C or higher in each nursing course, biological science course, and quantitative reasoning course is required to continue in the program.</a:t>
            </a:r>
            <a:endParaRPr lang="en-US" dirty="0">
              <a:cs typeface="Calibri"/>
            </a:endParaRPr>
          </a:p>
          <a:p>
            <a:pPr marL="285750" indent="-285750">
              <a:lnSpc>
                <a:spcPct val="120000"/>
              </a:lnSpc>
              <a:spcBef>
                <a:spcPts val="1000"/>
              </a:spcBef>
              <a:buFont typeface="Arial"/>
              <a:buChar char="•"/>
            </a:pPr>
            <a:r>
              <a:rPr lang="en-US" dirty="0"/>
              <a:t>A cumulative grade point average of 2.5 is required to apply and then you must maintain a 2.0 after admission to the nursing program. </a:t>
            </a:r>
          </a:p>
        </p:txBody>
      </p:sp>
      <p:sp>
        <p:nvSpPr>
          <p:cNvPr id="4" name="Slide Number Placeholder 3"/>
          <p:cNvSpPr>
            <a:spLocks noGrp="1"/>
          </p:cNvSpPr>
          <p:nvPr>
            <p:ph type="sldNum" sz="quarter" idx="5"/>
          </p:nvPr>
        </p:nvSpPr>
        <p:spPr/>
        <p:txBody>
          <a:bodyPr/>
          <a:lstStyle/>
          <a:p>
            <a:fld id="{28086B0E-C679-4A76-B303-67D1F5C5B33E}" type="slidenum">
              <a:rPr lang="en-US"/>
              <a:t>9</a:t>
            </a:fld>
            <a:endParaRPr lang="en-US"/>
          </a:p>
        </p:txBody>
      </p:sp>
    </p:spTree>
    <p:extLst>
      <p:ext uri="{BB962C8B-B14F-4D97-AF65-F5344CB8AC3E}">
        <p14:creationId xmlns:p14="http://schemas.microsoft.com/office/powerpoint/2010/main" val="752431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Tuesday, September 28,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202040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Tuesday, September 28,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00059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Tuesday, September 28,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48347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Tuesday, September 28,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697203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Tuesday, September 28,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28736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Tuesday, September 28,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932288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Tuesday, September 28,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23844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Tuesday, September 28,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7417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Tuesday, September 28,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73437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Tuesday, September 28,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31202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Tuesday, September 28,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264658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Tuesday, September 28, 2021</a:t>
            </a:fld>
            <a:endParaRPr lang="en-US" cap="all"/>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a:p>
        </p:txBody>
      </p:sp>
    </p:spTree>
    <p:extLst>
      <p:ext uri="{BB962C8B-B14F-4D97-AF65-F5344CB8AC3E}">
        <p14:creationId xmlns:p14="http://schemas.microsoft.com/office/powerpoint/2010/main" val="38114902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74" r:id="rId4"/>
    <p:sldLayoutId id="2147483675" r:id="rId5"/>
    <p:sldLayoutId id="2147483680" r:id="rId6"/>
    <p:sldLayoutId id="2147483676" r:id="rId7"/>
    <p:sldLayoutId id="2147483677" r:id="rId8"/>
    <p:sldLayoutId id="2147483678" r:id="rId9"/>
    <p:sldLayoutId id="2147483679" r:id="rId10"/>
    <p:sldLayoutId id="2147483681"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bluegrass.kctcs.edu/education-training/programs/nursing/associate-degree-nursing/pre-nursing-admissions-conference.aspx" TargetMode="External"/><Relationship Id="rId2" Type="http://schemas.openxmlformats.org/officeDocument/2006/relationships/hyperlink" Target="https://bluegrass.kctcs.edu/education-training/programs/nursing/associate-degree-nursing/NLN-PAX-RN-exam.aspx"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bluegrass.kctcs.edu/education-training/programs/nursing/associate-degree-nursing/index.aspx" TargetMode="External"/><Relationship Id="rId2" Type="http://schemas.openxmlformats.org/officeDocument/2006/relationships/hyperlink" Target="https://bluegrass.kctcs.edu/education-training/programs/nursing/practical-nursing/" TargetMode="External"/><Relationship Id="rId1" Type="http://schemas.openxmlformats.org/officeDocument/2006/relationships/slideLayout" Target="../slideLayouts/slideLayout2.xml"/><Relationship Id="rId4" Type="http://schemas.openxmlformats.org/officeDocument/2006/relationships/hyperlink" Target="https://gateway.kctcs.edu/education-training/program-finder/paramedic-to-rn-app.asp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melanie.sallee@kctcs.edu" TargetMode="External"/><Relationship Id="rId2" Type="http://schemas.openxmlformats.org/officeDocument/2006/relationships/hyperlink" Target="mailto:connie.lamb@kctcs.edu" TargetMode="External"/><Relationship Id="rId1" Type="http://schemas.openxmlformats.org/officeDocument/2006/relationships/slideLayout" Target="../slideLayouts/slideLayout2.xml"/><Relationship Id="rId6" Type="http://schemas.openxmlformats.org/officeDocument/2006/relationships/hyperlink" Target="https://bluegrass.kctcs.edu/education-training/programs/nursing/pre-nursing-advising.aspx" TargetMode="External"/><Relationship Id="rId5" Type="http://schemas.openxmlformats.org/officeDocument/2006/relationships/hyperlink" Target="mailto:dixie.webb@kctcs.edu" TargetMode="External"/><Relationship Id="rId4" Type="http://schemas.openxmlformats.org/officeDocument/2006/relationships/hyperlink" Target="mailto:sarah.bond@kctcs.edu"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bluegrass.kctcs.edu/affording-college/media/pdfs/scholarships/Kentucky-colonels-better-life-scholarship-application.pdf" TargetMode="External"/><Relationship Id="rId3" Type="http://schemas.openxmlformats.org/officeDocument/2006/relationships/hyperlink" Target="https://bluegrass.kctcs.edu/affording-college/" TargetMode="External"/><Relationship Id="rId7" Type="http://schemas.openxmlformats.org/officeDocument/2006/relationships/hyperlink" Target="https://bluegrass.kctcs.edu/education-training/apprentice-opportunities/work-ready-kentucky.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legacy.bluegrass.kctcs.edu/forms/transfer_center/aspire/" TargetMode="External"/><Relationship Id="rId5" Type="http://schemas.openxmlformats.org/officeDocument/2006/relationships/hyperlink" Target="https://kctcs.edu/15tofinish/" TargetMode="External"/><Relationship Id="rId10" Type="http://schemas.openxmlformats.org/officeDocument/2006/relationships/hyperlink" Target="https://nam10.safelinks.protection.outlook.com/?url=https%3A%2F%2Fukhealthcare.uky.edu%2Fpeo-program-continuing-education-pce&amp;data=04%7C01%7Csarah.bond%40kctcs.edu%7Cf07829813b594c9e713b08d9730848cf%7Cf2e339511ec44c72b2bfa4f4671d64af%7C0%7C0%7C637667301847072475%7CUnknown%7CTWFpbGZsb3d8eyJWIjoiMC4wLjAwMDAiLCJQIjoiV2luMzIiLCJBTiI6Ik1haWwiLCJXVCI6Mn0%3D%7C1000&amp;sdata=m5aLt%2FwNuemF0NHcLCO45oaj6ztZZWejAa715y%2FLowU%3D&amp;reserved=0" TargetMode="External"/><Relationship Id="rId4" Type="http://schemas.openxmlformats.org/officeDocument/2006/relationships/hyperlink" Target="https://bluegrass.kctcs.edu/affording-college/paying-for-college/scholarships/index.aspx" TargetMode="External"/><Relationship Id="rId9" Type="http://schemas.openxmlformats.org/officeDocument/2006/relationships/hyperlink" Target="https://nam10.safelinks.protection.outlook.com/?url=https%3A%2F%2Fukhealthcare.uky.edu%2Fdoctors-providers%2Fnursing%2Fnursing-education%2Fscholarships&amp;data=04%7C01%7Csarah.bond%40kctcs.edu%7C65e7f6f542dc46ad214908d97c4a5537%7Cf2e339511ec44c72b2bfa4f4671d64af%7C0%7C0%7C637677481104911739%7CUnknown%7CTWFpbGZsb3d8eyJWIjoiMC4wLjAwMDAiLCJQIjoiV2luMzIiLCJBTiI6Ik1haWwiLCJXVCI6Mn0%3D%7C1000&amp;sdata=zudXVAs3IqsoXssBzfoSj9pWhJMcF9DlxuL4dJ66WbE%3D&amp;reserved=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kcc.ky.gov/training/Pages/Individuals.aspx" TargetMode="External"/><Relationship Id="rId2" Type="http://schemas.openxmlformats.org/officeDocument/2006/relationships/hyperlink" Target="mailto:emeade@ckycareer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3F794D0-2982-490E-88DA-93D4897508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izza and toppics on table">
            <a:extLst>
              <a:ext uri="{FF2B5EF4-FFF2-40B4-BE49-F238E27FC236}">
                <a16:creationId xmlns:a16="http://schemas.microsoft.com/office/drawing/2014/main" id="{433299A3-160C-4E4A-99D2-F34581FB27C7}"/>
              </a:ext>
            </a:extLst>
          </p:cNvPr>
          <p:cNvPicPr>
            <a:picLocks noChangeAspect="1"/>
          </p:cNvPicPr>
          <p:nvPr/>
        </p:nvPicPr>
        <p:blipFill rotWithShape="1">
          <a:blip r:embed="rId2"/>
          <a:srcRect t="18009" r="-2" b="27092"/>
          <a:stretch/>
        </p:blipFill>
        <p:spPr>
          <a:xfrm>
            <a:off x="-2" y="10"/>
            <a:ext cx="12192002" cy="4461036"/>
          </a:xfrm>
          <a:prstGeom prst="rect">
            <a:avLst/>
          </a:prstGeom>
        </p:spPr>
      </p:pic>
      <p:sp>
        <p:nvSpPr>
          <p:cNvPr id="11" name="Rectangle 10">
            <a:extLst>
              <a:ext uri="{FF2B5EF4-FFF2-40B4-BE49-F238E27FC236}">
                <a16:creationId xmlns:a16="http://schemas.microsoft.com/office/drawing/2014/main" id="{AFD24A3D-F07A-44A9-BE55-5576292E15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460827"/>
            <a:ext cx="12192003" cy="2397392"/>
          </a:xfrm>
          <a:prstGeom prst="rect">
            <a:avLst/>
          </a:prstGeom>
          <a:gradFill>
            <a:gsLst>
              <a:gs pos="8000">
                <a:schemeClr val="accent6"/>
              </a:gs>
              <a:gs pos="86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04441C9-FD2D-4031-B5C5-67478196CC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0" y="4463553"/>
            <a:ext cx="8153401" cy="2394447"/>
          </a:xfrm>
          <a:prstGeom prst="rect">
            <a:avLst/>
          </a:prstGeom>
          <a:gradFill>
            <a:gsLst>
              <a:gs pos="0">
                <a:schemeClr val="accent5">
                  <a:lumMod val="60000"/>
                  <a:lumOff val="40000"/>
                  <a:alpha val="0"/>
                </a:schemeClr>
              </a:gs>
              <a:gs pos="99000">
                <a:schemeClr val="accent2">
                  <a:alpha val="81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BF09AEC-6E6E-418F-9974-8730F1B2B6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834054">
            <a:off x="2944145" y="2710934"/>
            <a:ext cx="3118759" cy="4639931"/>
          </a:xfrm>
          <a:custGeom>
            <a:avLst/>
            <a:gdLst>
              <a:gd name="connsiteX0" fmla="*/ 3118759 w 3118759"/>
              <a:gd name="connsiteY0" fmla="*/ 79510 h 4639931"/>
              <a:gd name="connsiteX1" fmla="*/ 1204940 w 3118759"/>
              <a:gd name="connsiteY1" fmla="*/ 4639931 h 4639931"/>
              <a:gd name="connsiteX2" fmla="*/ 1103495 w 3118759"/>
              <a:gd name="connsiteY2" fmla="*/ 4578302 h 4639931"/>
              <a:gd name="connsiteX3" fmla="*/ 0 w 3118759"/>
              <a:gd name="connsiteY3" fmla="*/ 2502877 h 4639931"/>
              <a:gd name="connsiteX4" fmla="*/ 2502877 w 3118759"/>
              <a:gd name="connsiteY4" fmla="*/ 0 h 4639931"/>
              <a:gd name="connsiteX5" fmla="*/ 3007294 w 3118759"/>
              <a:gd name="connsiteY5" fmla="*/ 50850 h 463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8759" h="4639931">
                <a:moveTo>
                  <a:pt x="3118759" y="79510"/>
                </a:moveTo>
                <a:lnTo>
                  <a:pt x="1204940" y="4639931"/>
                </a:lnTo>
                <a:lnTo>
                  <a:pt x="1103495" y="4578302"/>
                </a:lnTo>
                <a:cubicBezTo>
                  <a:pt x="437725" y="4128517"/>
                  <a:pt x="0" y="3366815"/>
                  <a:pt x="0" y="2502877"/>
                </a:cubicBezTo>
                <a:cubicBezTo>
                  <a:pt x="0" y="1120576"/>
                  <a:pt x="1120576" y="0"/>
                  <a:pt x="2502877" y="0"/>
                </a:cubicBezTo>
                <a:cubicBezTo>
                  <a:pt x="2675665" y="0"/>
                  <a:pt x="2844363" y="17509"/>
                  <a:pt x="3007294" y="50850"/>
                </a:cubicBezTo>
                <a:close/>
              </a:path>
            </a:pathLst>
          </a:custGeom>
          <a:gradFill>
            <a:gsLst>
              <a:gs pos="0">
                <a:schemeClr val="accent6">
                  <a:alpha val="12000"/>
                </a:schemeClr>
              </a:gs>
              <a:gs pos="100000">
                <a:schemeClr val="accent6">
                  <a:lumMod val="60000"/>
                  <a:lumOff val="40000"/>
                  <a:alpha val="20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3D9D3989-3E00-4727-914E-959DFE8FACE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6701" y="4460827"/>
            <a:ext cx="8115300" cy="1945408"/>
          </a:xfrm>
          <a:prstGeom prst="rect">
            <a:avLst/>
          </a:prstGeom>
          <a:gradFill>
            <a:gsLst>
              <a:gs pos="0">
                <a:schemeClr val="accent6">
                  <a:alpha val="16000"/>
                </a:schemeClr>
              </a:gs>
              <a:gs pos="62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83807" y="4611271"/>
            <a:ext cx="9436593" cy="1171556"/>
          </a:xfrm>
        </p:spPr>
        <p:txBody>
          <a:bodyPr>
            <a:normAutofit/>
          </a:bodyPr>
          <a:lstStyle/>
          <a:p>
            <a:pPr algn="l"/>
            <a:r>
              <a:rPr lang="en-US" sz="3600">
                <a:solidFill>
                  <a:schemeClr val="bg1"/>
                </a:solidFill>
                <a:cs typeface="Calibri Light"/>
              </a:rPr>
              <a:t>LUNCH &amp; LEARN 9/30/21</a:t>
            </a:r>
            <a:endParaRPr lang="en-US" sz="3600">
              <a:solidFill>
                <a:schemeClr val="bg1"/>
              </a:solidFill>
            </a:endParaRPr>
          </a:p>
        </p:txBody>
      </p:sp>
      <p:sp>
        <p:nvSpPr>
          <p:cNvPr id="3" name="Subtitle 2"/>
          <p:cNvSpPr>
            <a:spLocks noGrp="1"/>
          </p:cNvSpPr>
          <p:nvPr>
            <p:ph type="subTitle" idx="1"/>
          </p:nvPr>
        </p:nvSpPr>
        <p:spPr>
          <a:xfrm>
            <a:off x="1371601" y="5970897"/>
            <a:ext cx="9448800" cy="429904"/>
          </a:xfrm>
        </p:spPr>
        <p:txBody>
          <a:bodyPr>
            <a:normAutofit/>
          </a:bodyPr>
          <a:lstStyle/>
          <a:p>
            <a:pPr algn="l"/>
            <a:r>
              <a:rPr lang="en-US" sz="1200" dirty="0" err="1" smtClean="0">
                <a:solidFill>
                  <a:schemeClr val="bg1"/>
                </a:solidFill>
              </a:rPr>
              <a:t>sarah</a:t>
            </a:r>
            <a:r>
              <a:rPr lang="en-US" sz="1200" dirty="0" smtClean="0">
                <a:solidFill>
                  <a:schemeClr val="bg1"/>
                </a:solidFill>
              </a:rPr>
              <a:t> </a:t>
            </a:r>
            <a:r>
              <a:rPr lang="en-US" sz="1200" dirty="0">
                <a:solidFill>
                  <a:schemeClr val="bg1"/>
                </a:solidFill>
              </a:rPr>
              <a:t>Bond, Susan Hedgecock, Melanie Sallee</a:t>
            </a: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F1BBCF9-42F4-4F9E-8627-6822D980E1A3}"/>
              </a:ext>
            </a:extLst>
          </p:cNvPr>
          <p:cNvSpPr>
            <a:spLocks noGrp="1"/>
          </p:cNvSpPr>
          <p:nvPr>
            <p:ph type="title"/>
          </p:nvPr>
        </p:nvSpPr>
        <p:spPr/>
        <p:txBody>
          <a:bodyPr/>
          <a:lstStyle/>
          <a:p>
            <a:r>
              <a:rPr lang="en-US"/>
              <a:t>RN Length of Time to Complete: 5 semesters </a:t>
            </a:r>
          </a:p>
        </p:txBody>
      </p:sp>
      <p:sp>
        <p:nvSpPr>
          <p:cNvPr id="9" name="Content Placeholder 8">
            <a:extLst>
              <a:ext uri="{FF2B5EF4-FFF2-40B4-BE49-F238E27FC236}">
                <a16:creationId xmlns:a16="http://schemas.microsoft.com/office/drawing/2014/main" id="{DA116AE0-52A3-4A2E-882B-7946ED7DEF55}"/>
              </a:ext>
            </a:extLst>
          </p:cNvPr>
          <p:cNvSpPr>
            <a:spLocks noGrp="1"/>
          </p:cNvSpPr>
          <p:nvPr>
            <p:ph sz="half" idx="1"/>
          </p:nvPr>
        </p:nvSpPr>
        <p:spPr/>
        <p:txBody>
          <a:bodyPr>
            <a:normAutofit lnSpcReduction="10000"/>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srgbClr val="000000"/>
                </a:solidFill>
                <a:effectLst/>
                <a:uLnTx/>
                <a:uFillTx/>
                <a:latin typeface="Gill Sans Nova"/>
                <a:ea typeface="+mn-ea"/>
                <a:cs typeface="+mn-cs"/>
              </a:rPr>
              <a:t>Pre-</a:t>
            </a:r>
            <a:r>
              <a:rPr kumimoji="0" lang="en-US" sz="2400" b="0" i="0" u="none" strike="noStrike" kern="1200" cap="none" spc="0" normalizeH="0" baseline="0" noProof="0" err="1">
                <a:ln>
                  <a:noFill/>
                </a:ln>
                <a:solidFill>
                  <a:srgbClr val="000000"/>
                </a:solidFill>
                <a:effectLst/>
                <a:uLnTx/>
                <a:uFillTx/>
                <a:latin typeface="Gill Sans Nova"/>
                <a:ea typeface="+mn-ea"/>
                <a:cs typeface="+mn-cs"/>
              </a:rPr>
              <a:t>reqs</a:t>
            </a:r>
            <a:endParaRPr kumimoji="0" lang="en-US" sz="2400" b="0" i="0" u="none" strike="noStrike" kern="1200" cap="none" spc="0" normalizeH="0" baseline="0" noProof="0">
              <a:ln>
                <a:noFill/>
              </a:ln>
              <a:solidFill>
                <a:srgbClr val="000000"/>
              </a:solidFill>
              <a:effectLst/>
              <a:uLnTx/>
              <a:uFillTx/>
              <a:latin typeface="Gill Sans Nova"/>
              <a:ea typeface="+mn-ea"/>
              <a:cs typeface="+mn-cs"/>
            </a:endParaRP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err="1">
                <a:ln>
                  <a:noFill/>
                </a:ln>
                <a:solidFill>
                  <a:srgbClr val="000000"/>
                </a:solidFill>
                <a:effectLst/>
                <a:uLnTx/>
                <a:uFillTx/>
                <a:latin typeface="Gill Sans Nova"/>
                <a:ea typeface="+mn-ea"/>
                <a:cs typeface="+mn-cs"/>
              </a:rPr>
              <a:t>Ist</a:t>
            </a:r>
            <a:r>
              <a:rPr kumimoji="0" lang="en-US" sz="2400" b="0" i="0" u="none" strike="noStrike" kern="1200" cap="none" spc="0" normalizeH="0" baseline="0" noProof="0">
                <a:ln>
                  <a:noFill/>
                </a:ln>
                <a:solidFill>
                  <a:srgbClr val="000000"/>
                </a:solidFill>
                <a:effectLst/>
                <a:uLnTx/>
                <a:uFillTx/>
                <a:latin typeface="Gill Sans Nova"/>
                <a:ea typeface="+mn-ea"/>
                <a:cs typeface="+mn-cs"/>
              </a:rPr>
              <a:t> Semester Nursing</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srgbClr val="000000"/>
                </a:solidFill>
                <a:effectLst/>
                <a:uLnTx/>
                <a:uFillTx/>
                <a:latin typeface="Gill Sans Nova"/>
                <a:ea typeface="+mn-ea"/>
                <a:cs typeface="+mn-cs"/>
              </a:rPr>
              <a:t>NSG 101</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srgbClr val="000000"/>
                </a:solidFill>
                <a:effectLst/>
                <a:uLnTx/>
                <a:uFillTx/>
                <a:latin typeface="Gill Sans Nova"/>
                <a:ea typeface="+mn-ea"/>
                <a:cs typeface="+mn-cs"/>
              </a:rPr>
              <a:t>BIO 139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srgbClr val="000000"/>
                </a:solidFill>
                <a:effectLst/>
                <a:uLnTx/>
                <a:uFillTx/>
                <a:latin typeface="Gill Sans Nova"/>
                <a:ea typeface="+mn-ea"/>
                <a:cs typeface="+mn-cs"/>
              </a:rPr>
              <a:t>2nd Semester</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srgbClr val="000000"/>
                </a:solidFill>
                <a:effectLst/>
                <a:uLnTx/>
                <a:uFillTx/>
                <a:latin typeface="Gill Sans Nova"/>
                <a:ea typeface="+mn-ea"/>
                <a:cs typeface="+mn-cs"/>
              </a:rPr>
              <a:t>NSG 212</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srgbClr val="000000"/>
                </a:solidFill>
                <a:effectLst/>
                <a:uLnTx/>
                <a:uFillTx/>
                <a:latin typeface="Gill Sans Nova"/>
                <a:ea typeface="+mn-ea"/>
                <a:cs typeface="+mn-cs"/>
              </a:rPr>
              <a:t>NSG 219</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srgbClr val="000000"/>
                </a:solidFill>
                <a:effectLst/>
                <a:uLnTx/>
                <a:uFillTx/>
                <a:latin typeface="Gill Sans Nova"/>
                <a:ea typeface="+mn-ea"/>
                <a:cs typeface="+mn-cs"/>
              </a:rPr>
              <a:t>ENG 101</a:t>
            </a:r>
          </a:p>
          <a:p>
            <a:endParaRPr lang="en-US"/>
          </a:p>
        </p:txBody>
      </p:sp>
      <p:sp>
        <p:nvSpPr>
          <p:cNvPr id="10" name="Content Placeholder 9">
            <a:extLst>
              <a:ext uri="{FF2B5EF4-FFF2-40B4-BE49-F238E27FC236}">
                <a16:creationId xmlns:a16="http://schemas.microsoft.com/office/drawing/2014/main" id="{62F3A14B-8EF0-4976-A4AB-37D4F5160A04}"/>
              </a:ext>
            </a:extLst>
          </p:cNvPr>
          <p:cNvSpPr>
            <a:spLocks noGrp="1"/>
          </p:cNvSpPr>
          <p:nvPr>
            <p:ph sz="half" idx="2"/>
          </p:nvPr>
        </p:nvSpPr>
        <p:spPr/>
        <p:txBody>
          <a:bodyPr>
            <a:normAutofit lnSpcReduction="10000"/>
          </a:bodyPr>
          <a:lstStyle/>
          <a:p>
            <a:r>
              <a:rPr lang="en-US" sz="2400"/>
              <a:t>3rd </a:t>
            </a:r>
          </a:p>
          <a:p>
            <a:pPr lvl="1"/>
            <a:r>
              <a:rPr lang="en-US" sz="2400"/>
              <a:t>NSG 211</a:t>
            </a:r>
          </a:p>
          <a:p>
            <a:pPr lvl="1"/>
            <a:r>
              <a:rPr lang="en-US" sz="2400"/>
              <a:t>NSG 229</a:t>
            </a:r>
          </a:p>
          <a:p>
            <a:pPr lvl="1"/>
            <a:r>
              <a:rPr lang="en-US" sz="2400"/>
              <a:t>BIO 225</a:t>
            </a:r>
          </a:p>
          <a:p>
            <a:r>
              <a:rPr lang="en-US" sz="2400"/>
              <a:t>4</a:t>
            </a:r>
            <a:r>
              <a:rPr lang="en-US" sz="2400" baseline="30000"/>
              <a:t>th</a:t>
            </a:r>
            <a:r>
              <a:rPr lang="en-US" sz="2400"/>
              <a:t> </a:t>
            </a:r>
          </a:p>
          <a:p>
            <a:pPr lvl="1"/>
            <a:r>
              <a:rPr lang="en-US" sz="2400"/>
              <a:t>NSG 213</a:t>
            </a:r>
          </a:p>
          <a:p>
            <a:pPr lvl="1"/>
            <a:r>
              <a:rPr lang="en-US" sz="2400"/>
              <a:t>NSG 239</a:t>
            </a:r>
          </a:p>
          <a:p>
            <a:pPr lvl="1"/>
            <a:r>
              <a:rPr lang="en-US" sz="2400"/>
              <a:t>Humanities elective</a:t>
            </a:r>
          </a:p>
          <a:p>
            <a:pPr lvl="1"/>
            <a:endParaRPr lang="en-US" sz="2400"/>
          </a:p>
          <a:p>
            <a:pPr lvl="1"/>
            <a:endParaRPr lang="en-US" sz="2400"/>
          </a:p>
          <a:p>
            <a:pPr marL="0" indent="0">
              <a:buNone/>
            </a:pPr>
            <a:endParaRPr lang="en-US"/>
          </a:p>
        </p:txBody>
      </p:sp>
    </p:spTree>
    <p:extLst>
      <p:ext uri="{BB962C8B-B14F-4D97-AF65-F5344CB8AC3E}">
        <p14:creationId xmlns:p14="http://schemas.microsoft.com/office/powerpoint/2010/main" val="2121110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328FBE-7C05-4F6F-9674-63FB14E702A4}"/>
              </a:ext>
            </a:extLst>
          </p:cNvPr>
          <p:cNvSpPr>
            <a:spLocks noGrp="1"/>
          </p:cNvSpPr>
          <p:nvPr>
            <p:ph type="title"/>
          </p:nvPr>
        </p:nvSpPr>
        <p:spPr>
          <a:xfrm>
            <a:off x="343360" y="106974"/>
            <a:ext cx="11269520" cy="1014103"/>
          </a:xfrm>
        </p:spPr>
        <p:txBody>
          <a:bodyPr>
            <a:normAutofit fontScale="90000"/>
          </a:bodyPr>
          <a:lstStyle/>
          <a:p>
            <a:r>
              <a:rPr lang="en-US"/>
              <a:t>LPN Length of Time to Completion  </a:t>
            </a:r>
          </a:p>
        </p:txBody>
      </p:sp>
      <p:sp>
        <p:nvSpPr>
          <p:cNvPr id="6" name="Content Placeholder 5">
            <a:extLst>
              <a:ext uri="{FF2B5EF4-FFF2-40B4-BE49-F238E27FC236}">
                <a16:creationId xmlns:a16="http://schemas.microsoft.com/office/drawing/2014/main" id="{129648F4-2ADC-4E99-B181-7A1372A19E1C}"/>
              </a:ext>
            </a:extLst>
          </p:cNvPr>
          <p:cNvSpPr>
            <a:spLocks noGrp="1"/>
          </p:cNvSpPr>
          <p:nvPr>
            <p:ph sz="half" idx="1"/>
          </p:nvPr>
        </p:nvSpPr>
        <p:spPr>
          <a:xfrm>
            <a:off x="1178805" y="1175832"/>
            <a:ext cx="5039115" cy="5520073"/>
          </a:xfrm>
        </p:spPr>
        <p:txBody>
          <a:bodyPr vert="horz" lIns="0" tIns="0" rIns="0" bIns="0" rtlCol="0" anchor="t">
            <a:normAutofit fontScale="85000" lnSpcReduction="20000"/>
          </a:bodyPr>
          <a:lstStyle/>
          <a:p>
            <a:pPr marL="0" indent="0">
              <a:buNone/>
            </a:pPr>
            <a:r>
              <a:rPr lang="en-US" b="1"/>
              <a:t>Danville Campus</a:t>
            </a:r>
          </a:p>
          <a:p>
            <a:r>
              <a:rPr lang="en-US"/>
              <a:t>Pre-requisites</a:t>
            </a:r>
          </a:p>
          <a:p>
            <a:r>
              <a:rPr lang="en-US"/>
              <a:t>1st Semester (fall)</a:t>
            </a:r>
          </a:p>
          <a:p>
            <a:pPr lvl="1"/>
            <a:r>
              <a:rPr lang="en-US">
                <a:ea typeface="+mn-lt"/>
                <a:cs typeface="+mn-lt"/>
              </a:rPr>
              <a:t>NPN 106</a:t>
            </a:r>
          </a:p>
          <a:p>
            <a:pPr lvl="1"/>
            <a:r>
              <a:rPr lang="en-US">
                <a:ea typeface="+mn-lt"/>
                <a:cs typeface="+mn-lt"/>
              </a:rPr>
              <a:t>NPN 108</a:t>
            </a:r>
          </a:p>
          <a:p>
            <a:pPr lvl="1"/>
            <a:r>
              <a:rPr lang="en-US">
                <a:ea typeface="+mn-lt"/>
                <a:cs typeface="+mn-lt"/>
              </a:rPr>
              <a:t>NPN 125</a:t>
            </a:r>
          </a:p>
          <a:p>
            <a:r>
              <a:rPr lang="en-US"/>
              <a:t>2nd Semester (spring)</a:t>
            </a:r>
          </a:p>
          <a:p>
            <a:pPr lvl="1"/>
            <a:r>
              <a:rPr lang="en-US"/>
              <a:t>NPN 140</a:t>
            </a:r>
          </a:p>
          <a:p>
            <a:pPr lvl="1"/>
            <a:r>
              <a:rPr lang="en-US"/>
              <a:t>NPN 201</a:t>
            </a:r>
          </a:p>
          <a:p>
            <a:pPr lvl="1"/>
            <a:r>
              <a:rPr lang="en-US"/>
              <a:t>NPN 208</a:t>
            </a:r>
          </a:p>
          <a:p>
            <a:r>
              <a:rPr lang="en-US"/>
              <a:t>3rd Semester (summer – 1st 6-weeks)</a:t>
            </a:r>
          </a:p>
          <a:p>
            <a:pPr lvl="1"/>
            <a:r>
              <a:rPr lang="en-US"/>
              <a:t>NPN 210</a:t>
            </a:r>
          </a:p>
          <a:p>
            <a:pPr lvl="1"/>
            <a:r>
              <a:rPr lang="en-US"/>
              <a:t>NPN 215</a:t>
            </a:r>
          </a:p>
          <a:p>
            <a:pPr lvl="1"/>
            <a:endParaRPr lang="en-US"/>
          </a:p>
        </p:txBody>
      </p:sp>
      <p:sp>
        <p:nvSpPr>
          <p:cNvPr id="2" name="Content Placeholder 1">
            <a:extLst>
              <a:ext uri="{FF2B5EF4-FFF2-40B4-BE49-F238E27FC236}">
                <a16:creationId xmlns:a16="http://schemas.microsoft.com/office/drawing/2014/main" id="{E763FD21-E08D-4E53-BD9C-C7449339A0B8}"/>
              </a:ext>
            </a:extLst>
          </p:cNvPr>
          <p:cNvSpPr>
            <a:spLocks noGrp="1"/>
          </p:cNvSpPr>
          <p:nvPr>
            <p:ph sz="half" idx="2"/>
          </p:nvPr>
        </p:nvSpPr>
        <p:spPr>
          <a:xfrm>
            <a:off x="6573765" y="1203374"/>
            <a:ext cx="5208504" cy="5547615"/>
          </a:xfrm>
        </p:spPr>
        <p:txBody>
          <a:bodyPr vert="horz" lIns="0" tIns="0" rIns="0" bIns="0" rtlCol="0" anchor="t">
            <a:normAutofit fontScale="85000" lnSpcReduction="20000"/>
          </a:bodyPr>
          <a:lstStyle/>
          <a:p>
            <a:pPr marL="0" indent="0">
              <a:buNone/>
            </a:pPr>
            <a:r>
              <a:rPr lang="en-US" b="1" err="1"/>
              <a:t>Leestown</a:t>
            </a:r>
            <a:r>
              <a:rPr lang="en-US" b="1"/>
              <a:t> Campus</a:t>
            </a:r>
          </a:p>
          <a:p>
            <a:r>
              <a:rPr lang="en-US"/>
              <a:t>Pre-requisites</a:t>
            </a:r>
          </a:p>
          <a:p>
            <a:r>
              <a:rPr lang="en-US"/>
              <a:t>1st Semester (fall or spring)</a:t>
            </a:r>
          </a:p>
          <a:p>
            <a:pPr lvl="1"/>
            <a:r>
              <a:rPr lang="en-US"/>
              <a:t>NPN 100</a:t>
            </a:r>
          </a:p>
          <a:p>
            <a:pPr lvl="1"/>
            <a:r>
              <a:rPr lang="en-US"/>
              <a:t>NPN 105</a:t>
            </a:r>
          </a:p>
          <a:p>
            <a:pPr lvl="1"/>
            <a:r>
              <a:rPr lang="en-US"/>
              <a:t>NPN 110</a:t>
            </a:r>
          </a:p>
          <a:p>
            <a:r>
              <a:rPr lang="en-US"/>
              <a:t>2nd Semester (fall or spring)</a:t>
            </a:r>
          </a:p>
          <a:p>
            <a:pPr lvl="1"/>
            <a:r>
              <a:rPr lang="en-US"/>
              <a:t>NPN 125</a:t>
            </a:r>
          </a:p>
          <a:p>
            <a:pPr lvl="1"/>
            <a:r>
              <a:rPr lang="en-US"/>
              <a:t>NPN 130</a:t>
            </a:r>
          </a:p>
          <a:p>
            <a:pPr lvl="1"/>
            <a:r>
              <a:rPr lang="en-US"/>
              <a:t>NPN 135</a:t>
            </a:r>
          </a:p>
          <a:p>
            <a:pPr lvl="1"/>
            <a:r>
              <a:rPr lang="en-US"/>
              <a:t>NPN 201</a:t>
            </a:r>
          </a:p>
          <a:p>
            <a:r>
              <a:rPr lang="en-US"/>
              <a:t>3rd Semester (fall or spring)</a:t>
            </a:r>
          </a:p>
          <a:p>
            <a:pPr lvl="1"/>
            <a:r>
              <a:rPr lang="en-US"/>
              <a:t>NPN 200</a:t>
            </a:r>
          </a:p>
          <a:p>
            <a:pPr lvl="1"/>
            <a:r>
              <a:rPr lang="en-US"/>
              <a:t>NPN205</a:t>
            </a:r>
          </a:p>
          <a:p>
            <a:pPr lvl="1"/>
            <a:r>
              <a:rPr lang="en-US"/>
              <a:t>NPN 210</a:t>
            </a:r>
          </a:p>
          <a:p>
            <a:pPr lvl="1"/>
            <a:r>
              <a:rPr lang="en-US"/>
              <a:t>NPN 215</a:t>
            </a:r>
          </a:p>
          <a:p>
            <a:endParaRPr lang="en-US"/>
          </a:p>
        </p:txBody>
      </p:sp>
    </p:spTree>
    <p:extLst>
      <p:ext uri="{BB962C8B-B14F-4D97-AF65-F5344CB8AC3E}">
        <p14:creationId xmlns:p14="http://schemas.microsoft.com/office/powerpoint/2010/main" val="1413245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6769CC-A0D7-448E-9FD1-BF1E33935C8D}"/>
              </a:ext>
            </a:extLst>
          </p:cNvPr>
          <p:cNvSpPr>
            <a:spLocks noGrp="1"/>
          </p:cNvSpPr>
          <p:nvPr>
            <p:ph type="body" idx="1"/>
          </p:nvPr>
        </p:nvSpPr>
        <p:spPr>
          <a:xfrm>
            <a:off x="1371600" y="973855"/>
            <a:ext cx="4841076" cy="557671"/>
          </a:xfrm>
        </p:spPr>
        <p:txBody>
          <a:bodyPr/>
          <a:lstStyle/>
          <a:p>
            <a:pPr algn="ctr"/>
            <a:r>
              <a:rPr lang="en-US"/>
              <a:t>LPN </a:t>
            </a:r>
          </a:p>
        </p:txBody>
      </p:sp>
      <p:sp>
        <p:nvSpPr>
          <p:cNvPr id="3" name="Content Placeholder 2">
            <a:extLst>
              <a:ext uri="{FF2B5EF4-FFF2-40B4-BE49-F238E27FC236}">
                <a16:creationId xmlns:a16="http://schemas.microsoft.com/office/drawing/2014/main" id="{0FF25DD1-53C9-4E5C-B478-495F3D119995}"/>
              </a:ext>
            </a:extLst>
          </p:cNvPr>
          <p:cNvSpPr>
            <a:spLocks noGrp="1"/>
          </p:cNvSpPr>
          <p:nvPr>
            <p:ph sz="half" idx="2"/>
          </p:nvPr>
        </p:nvSpPr>
        <p:spPr>
          <a:xfrm>
            <a:off x="1371600" y="1678087"/>
            <a:ext cx="4841076" cy="4445241"/>
          </a:xfrm>
        </p:spPr>
        <p:txBody>
          <a:bodyPr vert="horz" lIns="0" tIns="0" rIns="0" bIns="0" rtlCol="0" anchor="t">
            <a:normAutofit/>
          </a:bodyPr>
          <a:lstStyle/>
          <a:p>
            <a:r>
              <a:rPr lang="en-US">
                <a:ea typeface="+mn-lt"/>
                <a:cs typeface="+mn-lt"/>
              </a:rPr>
              <a:t>Enroll at BCTC</a:t>
            </a:r>
          </a:p>
          <a:p>
            <a:r>
              <a:rPr lang="en-US">
                <a:ea typeface="+mn-lt"/>
                <a:cs typeface="+mn-lt"/>
              </a:rPr>
              <a:t>Attend Preadmission Conference</a:t>
            </a:r>
          </a:p>
          <a:p>
            <a:r>
              <a:rPr lang="en-US">
                <a:ea typeface="+mn-lt"/>
                <a:cs typeface="+mn-lt"/>
              </a:rPr>
              <a:t>Create Selective Admissions (SAS)Account</a:t>
            </a:r>
          </a:p>
          <a:p>
            <a:r>
              <a:rPr lang="en-US">
                <a:ea typeface="+mn-lt"/>
                <a:cs typeface="+mn-lt"/>
              </a:rPr>
              <a:t>Take NLN PAX RN  (admission test)</a:t>
            </a:r>
          </a:p>
          <a:p>
            <a:r>
              <a:rPr lang="en-US">
                <a:ea typeface="+mn-lt"/>
                <a:cs typeface="+mn-lt"/>
              </a:rPr>
              <a:t>Gather documents for application packet</a:t>
            </a:r>
          </a:p>
          <a:p>
            <a:r>
              <a:rPr lang="en-US">
                <a:ea typeface="+mn-lt"/>
                <a:cs typeface="+mn-lt"/>
              </a:rPr>
              <a:t>Submit packet</a:t>
            </a:r>
          </a:p>
          <a:p>
            <a:r>
              <a:rPr lang="en-US">
                <a:ea typeface="+mn-lt"/>
                <a:cs typeface="+mn-lt"/>
              </a:rPr>
              <a:t>Await notification of acceptance in program</a:t>
            </a:r>
          </a:p>
          <a:p>
            <a:endParaRPr lang="en-US"/>
          </a:p>
        </p:txBody>
      </p:sp>
      <p:sp>
        <p:nvSpPr>
          <p:cNvPr id="4" name="Text Placeholder 3">
            <a:extLst>
              <a:ext uri="{FF2B5EF4-FFF2-40B4-BE49-F238E27FC236}">
                <a16:creationId xmlns:a16="http://schemas.microsoft.com/office/drawing/2014/main" id="{C7519288-21C9-42A9-9A52-042E0C152A8F}"/>
              </a:ext>
            </a:extLst>
          </p:cNvPr>
          <p:cNvSpPr>
            <a:spLocks noGrp="1"/>
          </p:cNvSpPr>
          <p:nvPr>
            <p:ph type="body" sz="quarter" idx="3"/>
          </p:nvPr>
        </p:nvSpPr>
        <p:spPr>
          <a:xfrm>
            <a:off x="6766560" y="900409"/>
            <a:ext cx="4846320" cy="557671"/>
          </a:xfrm>
        </p:spPr>
        <p:txBody>
          <a:bodyPr/>
          <a:lstStyle/>
          <a:p>
            <a:pPr algn="ctr"/>
            <a:r>
              <a:rPr lang="en-US"/>
              <a:t>RN </a:t>
            </a:r>
          </a:p>
        </p:txBody>
      </p:sp>
      <p:sp>
        <p:nvSpPr>
          <p:cNvPr id="5" name="Content Placeholder 4">
            <a:extLst>
              <a:ext uri="{FF2B5EF4-FFF2-40B4-BE49-F238E27FC236}">
                <a16:creationId xmlns:a16="http://schemas.microsoft.com/office/drawing/2014/main" id="{7DEBE2B5-4C08-4EB6-8AF6-6A6FF7484703}"/>
              </a:ext>
            </a:extLst>
          </p:cNvPr>
          <p:cNvSpPr>
            <a:spLocks noGrp="1"/>
          </p:cNvSpPr>
          <p:nvPr>
            <p:ph sz="quarter" idx="4"/>
          </p:nvPr>
        </p:nvSpPr>
        <p:spPr>
          <a:xfrm>
            <a:off x="6766560" y="1623002"/>
            <a:ext cx="4850256" cy="4500326"/>
          </a:xfrm>
        </p:spPr>
        <p:txBody>
          <a:bodyPr vert="horz" lIns="0" tIns="0" rIns="0" bIns="0" rtlCol="0" anchor="t">
            <a:normAutofit/>
          </a:bodyPr>
          <a:lstStyle/>
          <a:p>
            <a:r>
              <a:rPr lang="en-US"/>
              <a:t>Enroll at BCTC</a:t>
            </a:r>
          </a:p>
          <a:p>
            <a:r>
              <a:rPr lang="en-US"/>
              <a:t>Create Selective Admissions (SAS)Account</a:t>
            </a:r>
          </a:p>
          <a:p>
            <a:r>
              <a:rPr lang="en-US">
                <a:hlinkClick r:id="rId2"/>
              </a:rPr>
              <a:t>Take NLN PAX RN  (admission test)</a:t>
            </a:r>
          </a:p>
          <a:p>
            <a:r>
              <a:rPr lang="en-US"/>
              <a:t>Gather documents for application packet</a:t>
            </a:r>
          </a:p>
          <a:p>
            <a:r>
              <a:rPr lang="en-US">
                <a:hlinkClick r:id="rId3"/>
              </a:rPr>
              <a:t>Attend Preadmission Conference</a:t>
            </a:r>
          </a:p>
          <a:p>
            <a:r>
              <a:rPr lang="en-US"/>
              <a:t>Submit packet</a:t>
            </a:r>
          </a:p>
          <a:p>
            <a:r>
              <a:rPr lang="en-US"/>
              <a:t>Await notification of acceptance in program</a:t>
            </a:r>
          </a:p>
          <a:p>
            <a:endParaRPr lang="en-US"/>
          </a:p>
          <a:p>
            <a:endParaRPr lang="en-US"/>
          </a:p>
        </p:txBody>
      </p:sp>
      <p:sp>
        <p:nvSpPr>
          <p:cNvPr id="6" name="Title 5">
            <a:extLst>
              <a:ext uri="{FF2B5EF4-FFF2-40B4-BE49-F238E27FC236}">
                <a16:creationId xmlns:a16="http://schemas.microsoft.com/office/drawing/2014/main" id="{D3BB7223-65A8-4703-A40C-766AB95E3CBD}"/>
              </a:ext>
            </a:extLst>
          </p:cNvPr>
          <p:cNvSpPr>
            <a:spLocks noGrp="1"/>
          </p:cNvSpPr>
          <p:nvPr>
            <p:ph type="title"/>
          </p:nvPr>
        </p:nvSpPr>
        <p:spPr>
          <a:xfrm>
            <a:off x="1371600" y="217143"/>
            <a:ext cx="10241280" cy="628512"/>
          </a:xfrm>
        </p:spPr>
        <p:txBody>
          <a:bodyPr/>
          <a:lstStyle/>
          <a:p>
            <a:r>
              <a:rPr lang="en-US"/>
              <a:t>Application </a:t>
            </a:r>
            <a:r>
              <a:rPr lang="en-US" err="1"/>
              <a:t>PROcess</a:t>
            </a:r>
          </a:p>
        </p:txBody>
      </p:sp>
    </p:spTree>
    <p:extLst>
      <p:ext uri="{BB962C8B-B14F-4D97-AF65-F5344CB8AC3E}">
        <p14:creationId xmlns:p14="http://schemas.microsoft.com/office/powerpoint/2010/main" val="3234724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40BF4A1-714C-419E-A19F-578DE93BE0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F91A9BD-D57F-4941-931F-40597AB3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54DB264-9467-4730-B9E9-C9A97DD669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BB097F88-2120-47B4-B891-5B28F66BBD4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BF9338F5-05AB-4DC5-BD1C-1A9F26C38A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EBF8C0EB-270C-4FEB-9BE1-D6ABC6EF0B84}"/>
              </a:ext>
            </a:extLst>
          </p:cNvPr>
          <p:cNvSpPr>
            <a:spLocks noGrp="1"/>
          </p:cNvSpPr>
          <p:nvPr>
            <p:ph type="title"/>
          </p:nvPr>
        </p:nvSpPr>
        <p:spPr>
          <a:xfrm>
            <a:off x="457200" y="868280"/>
            <a:ext cx="3390645" cy="3363597"/>
          </a:xfrm>
        </p:spPr>
        <p:txBody>
          <a:bodyPr>
            <a:normAutofit/>
          </a:bodyPr>
          <a:lstStyle/>
          <a:p>
            <a:pPr algn="r"/>
            <a:r>
              <a:rPr lang="en-US" sz="3200">
                <a:solidFill>
                  <a:schemeClr val="bg1"/>
                </a:solidFill>
              </a:rPr>
              <a:t>RN SELECTIVE ADMISSION Criteria </a:t>
            </a:r>
          </a:p>
        </p:txBody>
      </p:sp>
      <p:graphicFrame>
        <p:nvGraphicFramePr>
          <p:cNvPr id="9" name="Content Placeholder 6">
            <a:extLst>
              <a:ext uri="{FF2B5EF4-FFF2-40B4-BE49-F238E27FC236}">
                <a16:creationId xmlns:a16="http://schemas.microsoft.com/office/drawing/2014/main" id="{9ACCAE3E-D8CD-4FCF-AF03-5980EE33FAFA}"/>
              </a:ext>
            </a:extLst>
          </p:cNvPr>
          <p:cNvGraphicFramePr>
            <a:graphicFrameLocks noGrp="1"/>
          </p:cNvGraphicFramePr>
          <p:nvPr>
            <p:ph idx="1"/>
            <p:extLst>
              <p:ext uri="{D42A27DB-BD31-4B8C-83A1-F6EECF244321}">
                <p14:modId xmlns:p14="http://schemas.microsoft.com/office/powerpoint/2010/main" val="2062493830"/>
              </p:ext>
            </p:extLst>
          </p:nvPr>
        </p:nvGraphicFramePr>
        <p:xfrm>
          <a:off x="4299508" y="420029"/>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1162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861CD95-EA88-456A-A782-B5676F41C5F3}"/>
              </a:ext>
            </a:extLst>
          </p:cNvPr>
          <p:cNvSpPr>
            <a:spLocks noGrp="1"/>
          </p:cNvSpPr>
          <p:nvPr>
            <p:ph type="title"/>
          </p:nvPr>
        </p:nvSpPr>
        <p:spPr>
          <a:xfrm>
            <a:off x="111051" y="1028701"/>
            <a:ext cx="3764437" cy="3020785"/>
          </a:xfrm>
        </p:spPr>
        <p:txBody>
          <a:bodyPr>
            <a:normAutofit/>
          </a:bodyPr>
          <a:lstStyle/>
          <a:p>
            <a:pPr algn="r"/>
            <a:r>
              <a:rPr lang="en-US" sz="3200">
                <a:solidFill>
                  <a:schemeClr val="bg1"/>
                </a:solidFill>
              </a:rPr>
              <a:t>LPN Selective Admissions Criteria </a:t>
            </a:r>
          </a:p>
        </p:txBody>
      </p:sp>
      <p:sp>
        <p:nvSpPr>
          <p:cNvPr id="3" name="Content Placeholder 2">
            <a:extLst>
              <a:ext uri="{FF2B5EF4-FFF2-40B4-BE49-F238E27FC236}">
                <a16:creationId xmlns:a16="http://schemas.microsoft.com/office/drawing/2014/main" id="{382882F4-EC4B-41F6-B2FD-01233A466BAD}"/>
              </a:ext>
            </a:extLst>
          </p:cNvPr>
          <p:cNvSpPr>
            <a:spLocks noGrp="1"/>
          </p:cNvSpPr>
          <p:nvPr>
            <p:ph idx="1"/>
          </p:nvPr>
        </p:nvSpPr>
        <p:spPr>
          <a:xfrm>
            <a:off x="4777409" y="1028702"/>
            <a:ext cx="6273972" cy="4843462"/>
          </a:xfrm>
        </p:spPr>
        <p:txBody>
          <a:bodyPr vert="horz" lIns="0" tIns="0" rIns="0" bIns="0" rtlCol="0" anchor="t">
            <a:normAutofit/>
          </a:bodyPr>
          <a:lstStyle/>
          <a:p>
            <a:pPr marL="0" indent="0">
              <a:buNone/>
            </a:pPr>
            <a:r>
              <a:rPr lang="en-US" sz="2400"/>
              <a:t>Students are ranked based on the combination of the Verbal and Composite Scores on the NLN-PAX</a:t>
            </a:r>
          </a:p>
          <a:p>
            <a:r>
              <a:rPr lang="en-US" sz="2400"/>
              <a:t>The higher the score, the higher the probability of getting in program</a:t>
            </a:r>
          </a:p>
          <a:p>
            <a:r>
              <a:rPr lang="en-US" sz="2400"/>
              <a:t>To maintain spot, all pre-req's and requirements must be completed before program classes begin</a:t>
            </a:r>
          </a:p>
          <a:p>
            <a:pPr marL="0" indent="0">
              <a:buNone/>
            </a:pPr>
            <a:endParaRPr lang="en-US" sz="2400"/>
          </a:p>
        </p:txBody>
      </p:sp>
    </p:spTree>
    <p:extLst>
      <p:ext uri="{BB962C8B-B14F-4D97-AF65-F5344CB8AC3E}">
        <p14:creationId xmlns:p14="http://schemas.microsoft.com/office/powerpoint/2010/main" val="1477607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EEC8-43C7-45C9-B25D-534EF924B1C4}"/>
              </a:ext>
            </a:extLst>
          </p:cNvPr>
          <p:cNvSpPr>
            <a:spLocks noGrp="1"/>
          </p:cNvSpPr>
          <p:nvPr>
            <p:ph type="title"/>
          </p:nvPr>
        </p:nvSpPr>
        <p:spPr/>
        <p:txBody>
          <a:bodyPr/>
          <a:lstStyle/>
          <a:p>
            <a:r>
              <a:rPr lang="en-US"/>
              <a:t>MORE INFO</a:t>
            </a:r>
          </a:p>
        </p:txBody>
      </p:sp>
      <p:sp>
        <p:nvSpPr>
          <p:cNvPr id="3" name="Content Placeholder 2">
            <a:extLst>
              <a:ext uri="{FF2B5EF4-FFF2-40B4-BE49-F238E27FC236}">
                <a16:creationId xmlns:a16="http://schemas.microsoft.com/office/drawing/2014/main" id="{2929EBD6-DD19-49FA-8D09-2B05ECDF6D0E}"/>
              </a:ext>
            </a:extLst>
          </p:cNvPr>
          <p:cNvSpPr>
            <a:spLocks noGrp="1"/>
          </p:cNvSpPr>
          <p:nvPr>
            <p:ph idx="1"/>
          </p:nvPr>
        </p:nvSpPr>
        <p:spPr/>
        <p:txBody>
          <a:bodyPr vert="horz" lIns="0" tIns="0" rIns="0" bIns="0" rtlCol="0" anchor="t">
            <a:normAutofit/>
          </a:bodyPr>
          <a:lstStyle/>
          <a:p>
            <a:r>
              <a:rPr lang="en-US"/>
              <a:t>LPN</a:t>
            </a:r>
          </a:p>
          <a:p>
            <a:pPr lvl="1"/>
            <a:r>
              <a:rPr lang="en-US">
                <a:hlinkClick r:id="rId2"/>
              </a:rPr>
              <a:t>Practical Nursing LPN | BCTC (kctcs.edu)</a:t>
            </a:r>
          </a:p>
          <a:p>
            <a:r>
              <a:rPr lang="en-US"/>
              <a:t>RN, LPN to RN Bridge</a:t>
            </a:r>
          </a:p>
          <a:p>
            <a:pPr lvl="1"/>
            <a:r>
              <a:rPr lang="en-US">
                <a:hlinkClick r:id="rId3"/>
              </a:rPr>
              <a:t>Associate Degree Nursing | BCTC (kctcs.edu)</a:t>
            </a:r>
          </a:p>
          <a:p>
            <a:r>
              <a:rPr lang="en-US"/>
              <a:t>Paramedic to RN (KCTCS: Trialing at Gateway)</a:t>
            </a:r>
          </a:p>
          <a:p>
            <a:pPr lvl="1"/>
            <a:r>
              <a:rPr lang="en-US">
                <a:ea typeface="+mn-lt"/>
                <a:cs typeface="+mn-lt"/>
                <a:hlinkClick r:id="rId4"/>
              </a:rPr>
              <a:t>https://gateway.kctcs.edu/education-training/program-finder/paramedic-to-rn-app.aspx</a:t>
            </a:r>
            <a:endParaRPr lang="en-US">
              <a:ea typeface="+mn-lt"/>
              <a:cs typeface="+mn-lt"/>
            </a:endParaRPr>
          </a:p>
          <a:p>
            <a:endParaRPr lang="en-US"/>
          </a:p>
        </p:txBody>
      </p:sp>
    </p:spTree>
    <p:extLst>
      <p:ext uri="{BB962C8B-B14F-4D97-AF65-F5344CB8AC3E}">
        <p14:creationId xmlns:p14="http://schemas.microsoft.com/office/powerpoint/2010/main" val="1716112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D1B2-7ED6-47AE-A39F-C7117746F151}"/>
              </a:ext>
            </a:extLst>
          </p:cNvPr>
          <p:cNvSpPr>
            <a:spLocks noGrp="1"/>
          </p:cNvSpPr>
          <p:nvPr>
            <p:ph type="title"/>
          </p:nvPr>
        </p:nvSpPr>
        <p:spPr/>
        <p:txBody>
          <a:bodyPr/>
          <a:lstStyle/>
          <a:p>
            <a:r>
              <a:rPr lang="en-US"/>
              <a:t>CONTACTS</a:t>
            </a:r>
          </a:p>
        </p:txBody>
      </p:sp>
      <p:sp>
        <p:nvSpPr>
          <p:cNvPr id="3" name="Content Placeholder 2">
            <a:extLst>
              <a:ext uri="{FF2B5EF4-FFF2-40B4-BE49-F238E27FC236}">
                <a16:creationId xmlns:a16="http://schemas.microsoft.com/office/drawing/2014/main" id="{3B7661A8-9B40-4D24-AFEB-69DED2D01D00}"/>
              </a:ext>
            </a:extLst>
          </p:cNvPr>
          <p:cNvSpPr>
            <a:spLocks noGrp="1"/>
          </p:cNvSpPr>
          <p:nvPr>
            <p:ph idx="1"/>
          </p:nvPr>
        </p:nvSpPr>
        <p:spPr/>
        <p:txBody>
          <a:bodyPr vert="horz" lIns="0" tIns="0" rIns="0" bIns="0" rtlCol="0" anchor="t">
            <a:normAutofit lnSpcReduction="10000"/>
          </a:bodyPr>
          <a:lstStyle/>
          <a:p>
            <a:r>
              <a:rPr lang="en-US" dirty="0"/>
              <a:t>LPN                  </a:t>
            </a:r>
          </a:p>
          <a:p>
            <a:pPr marL="457200" lvl="1" indent="0">
              <a:buNone/>
            </a:pPr>
            <a:r>
              <a:rPr lang="en-US" dirty="0"/>
              <a:t>                     Leestown:         Connie Lamb  </a:t>
            </a:r>
            <a:r>
              <a:rPr lang="en-US" dirty="0">
                <a:hlinkClick r:id="rId2"/>
              </a:rPr>
              <a:t>connie.lamb@kctcs.edu</a:t>
            </a:r>
            <a:endParaRPr lang="en-US" dirty="0"/>
          </a:p>
          <a:p>
            <a:pPr marL="0" indent="0">
              <a:buNone/>
            </a:pPr>
            <a:r>
              <a:rPr lang="en-US" dirty="0"/>
              <a:t>                            Danville:           Melanie Sallee   </a:t>
            </a:r>
            <a:r>
              <a:rPr lang="en-US" dirty="0">
                <a:hlinkClick r:id="rId3"/>
              </a:rPr>
              <a:t>melanie.sallee@kctcs.edu</a:t>
            </a:r>
            <a:endParaRPr lang="en-US" dirty="0"/>
          </a:p>
          <a:p>
            <a:pPr marL="0" indent="0">
              <a:buNone/>
            </a:pPr>
            <a:endParaRPr lang="en-US"/>
          </a:p>
          <a:p>
            <a:r>
              <a:rPr lang="en-US" dirty="0"/>
              <a:t>RN, LPN Bridge</a:t>
            </a:r>
          </a:p>
          <a:p>
            <a:pPr marL="1828800" lvl="4" indent="0">
              <a:buNone/>
            </a:pPr>
            <a:r>
              <a:rPr lang="en-US" sz="2000" dirty="0"/>
              <a:t>  Leestown:         Sarah Bond    </a:t>
            </a:r>
            <a:r>
              <a:rPr lang="en-US" sz="2000" dirty="0">
                <a:hlinkClick r:id="rId4"/>
              </a:rPr>
              <a:t>sarah.bond@kctcs.edu</a:t>
            </a:r>
            <a:endParaRPr lang="en-US" sz="2000" dirty="0"/>
          </a:p>
          <a:p>
            <a:pPr marL="457200" lvl="1" indent="0">
              <a:buNone/>
            </a:pPr>
            <a:r>
              <a:rPr lang="en-US" dirty="0"/>
              <a:t>                     Lawrenceburg:   Dixie Webb </a:t>
            </a:r>
            <a:r>
              <a:rPr lang="en-US" dirty="0">
                <a:hlinkClick r:id="rId5"/>
              </a:rPr>
              <a:t>dixie.webb@kctcs.edu</a:t>
            </a:r>
            <a:endParaRPr lang="en-US" dirty="0"/>
          </a:p>
          <a:p>
            <a:pPr marL="457200" lvl="1" indent="0">
              <a:buNone/>
            </a:pPr>
            <a:endParaRPr lang="en-US"/>
          </a:p>
          <a:p>
            <a:pPr marL="457200" lvl="1" indent="0" algn="ctr">
              <a:buNone/>
            </a:pPr>
            <a:r>
              <a:rPr lang="en-US" dirty="0">
                <a:hlinkClick r:id="rId6"/>
              </a:rPr>
              <a:t>Pre-Health Advising Appt</a:t>
            </a:r>
          </a:p>
          <a:p>
            <a:pPr marL="457200" lvl="1" indent="0" algn="ctr">
              <a:buNone/>
            </a:pPr>
            <a:endParaRPr lang="en-US" dirty="0"/>
          </a:p>
        </p:txBody>
      </p:sp>
    </p:spTree>
    <p:extLst>
      <p:ext uri="{BB962C8B-B14F-4D97-AF65-F5344CB8AC3E}">
        <p14:creationId xmlns:p14="http://schemas.microsoft.com/office/powerpoint/2010/main" val="1377774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44F520-2598-460E-9F91-B02F60830C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1DBC8414-BE7E-4B6C-A114-B2C3795C88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EC398C5-5C2E-4038-9DB3-DE2B5A9BEF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2F10B26-073B-4B10-8AAA-161242DD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10DBBC7-698F-4A54-B1CB-A99F9CC356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E6E822A-8BCF-432C-83E6-BBE821476C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8134F1B-5ED9-45DD-A661-43A2F16E62D8}"/>
              </a:ext>
            </a:extLst>
          </p:cNvPr>
          <p:cNvSpPr>
            <a:spLocks noGrp="1"/>
          </p:cNvSpPr>
          <p:nvPr>
            <p:ph type="title"/>
          </p:nvPr>
        </p:nvSpPr>
        <p:spPr>
          <a:xfrm>
            <a:off x="474243" y="681317"/>
            <a:ext cx="3236613" cy="3406187"/>
          </a:xfrm>
        </p:spPr>
        <p:txBody>
          <a:bodyPr vert="horz" lIns="0" tIns="0" rIns="0" bIns="0" rtlCol="0" anchor="b">
            <a:normAutofit/>
          </a:bodyPr>
          <a:lstStyle/>
          <a:p>
            <a:pPr algn="r"/>
            <a:r>
              <a:rPr lang="en-US" sz="2500" spc="750" dirty="0">
                <a:solidFill>
                  <a:schemeClr val="bg1"/>
                </a:solidFill>
              </a:rPr>
              <a:t>Questions</a:t>
            </a:r>
            <a:r>
              <a:rPr lang="en-US" sz="2500" spc="750" dirty="0" smtClean="0">
                <a:solidFill>
                  <a:schemeClr val="bg1"/>
                </a:solidFill>
              </a:rPr>
              <a:t>?</a:t>
            </a:r>
            <a:endParaRPr lang="en-US" sz="2500" spc="750" dirty="0">
              <a:solidFill>
                <a:schemeClr val="bg1"/>
              </a:solidFill>
            </a:endParaRPr>
          </a:p>
        </p:txBody>
      </p:sp>
      <p:pic>
        <p:nvPicPr>
          <p:cNvPr id="7" name="Graphic 6" descr="Question mark">
            <a:extLst>
              <a:ext uri="{FF2B5EF4-FFF2-40B4-BE49-F238E27FC236}">
                <a16:creationId xmlns:a16="http://schemas.microsoft.com/office/drawing/2014/main" id="{7A842661-AC50-4F0D-8B05-4DA4616330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135131" y="457200"/>
            <a:ext cx="5951114" cy="5951114"/>
          </a:xfrm>
          <a:prstGeom prst="rect">
            <a:avLst/>
          </a:prstGeom>
        </p:spPr>
      </p:pic>
    </p:spTree>
    <p:extLst>
      <p:ext uri="{BB962C8B-B14F-4D97-AF65-F5344CB8AC3E}">
        <p14:creationId xmlns:p14="http://schemas.microsoft.com/office/powerpoint/2010/main" val="2959078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00DD-F37A-4AE1-9687-338B9901566E}"/>
              </a:ext>
            </a:extLst>
          </p:cNvPr>
          <p:cNvSpPr>
            <a:spLocks noGrp="1"/>
          </p:cNvSpPr>
          <p:nvPr>
            <p:ph type="title"/>
          </p:nvPr>
        </p:nvSpPr>
        <p:spPr/>
        <p:txBody>
          <a:bodyPr/>
          <a:lstStyle/>
          <a:p>
            <a:r>
              <a:rPr lang="en-US"/>
              <a:t>Opportunities For Nurses</a:t>
            </a:r>
          </a:p>
        </p:txBody>
      </p:sp>
      <p:sp>
        <p:nvSpPr>
          <p:cNvPr id="3" name="Content Placeholder 2">
            <a:extLst>
              <a:ext uri="{FF2B5EF4-FFF2-40B4-BE49-F238E27FC236}">
                <a16:creationId xmlns:a16="http://schemas.microsoft.com/office/drawing/2014/main" id="{FA6F6B7C-96CA-4562-960C-A256AAC60F6A}"/>
              </a:ext>
            </a:extLst>
          </p:cNvPr>
          <p:cNvSpPr>
            <a:spLocks noGrp="1"/>
          </p:cNvSpPr>
          <p:nvPr>
            <p:ph sz="half" idx="1"/>
          </p:nvPr>
        </p:nvSpPr>
        <p:spPr/>
        <p:txBody>
          <a:bodyPr vert="horz" lIns="0" tIns="0" rIns="0" bIns="0" rtlCol="0" anchor="t">
            <a:normAutofit fontScale="92500" lnSpcReduction="20000"/>
          </a:bodyPr>
          <a:lstStyle/>
          <a:p>
            <a:r>
              <a:rPr lang="en-US" b="1">
                <a:ea typeface="+mn-lt"/>
                <a:cs typeface="+mn-lt"/>
              </a:rPr>
              <a:t>Employment</a:t>
            </a:r>
          </a:p>
          <a:p>
            <a:pPr lvl="1"/>
            <a:r>
              <a:rPr lang="en-US">
                <a:ea typeface="+mn-lt"/>
                <a:cs typeface="+mn-lt"/>
              </a:rPr>
              <a:t>Hospitals</a:t>
            </a:r>
          </a:p>
          <a:p>
            <a:pPr lvl="1"/>
            <a:r>
              <a:rPr lang="en-US">
                <a:ea typeface="+mn-lt"/>
                <a:cs typeface="+mn-lt"/>
              </a:rPr>
              <a:t>Clinics</a:t>
            </a:r>
          </a:p>
          <a:p>
            <a:pPr lvl="1"/>
            <a:r>
              <a:rPr lang="en-US">
                <a:ea typeface="+mn-lt"/>
                <a:cs typeface="+mn-lt"/>
              </a:rPr>
              <a:t>Government Agencies</a:t>
            </a:r>
          </a:p>
          <a:p>
            <a:pPr lvl="1"/>
            <a:r>
              <a:rPr lang="en-US">
                <a:ea typeface="+mn-lt"/>
                <a:cs typeface="+mn-lt"/>
              </a:rPr>
              <a:t>Travel Nursing</a:t>
            </a:r>
          </a:p>
          <a:p>
            <a:r>
              <a:rPr lang="en-US" b="1">
                <a:ea typeface="+mn-lt"/>
                <a:cs typeface="+mn-lt"/>
              </a:rPr>
              <a:t>Advancement</a:t>
            </a:r>
          </a:p>
          <a:p>
            <a:pPr lvl="1"/>
            <a:r>
              <a:rPr lang="en-US">
                <a:ea typeface="+mn-lt"/>
                <a:cs typeface="+mn-lt"/>
              </a:rPr>
              <a:t>Partnerships with select Universities to advance degree: RN-BSN or RN-MSN</a:t>
            </a:r>
          </a:p>
          <a:p>
            <a:pPr lvl="1"/>
            <a:r>
              <a:rPr lang="en-US">
                <a:ea typeface="+mn-lt"/>
                <a:cs typeface="+mn-lt"/>
              </a:rPr>
              <a:t>Leadership</a:t>
            </a:r>
          </a:p>
          <a:p>
            <a:pPr lvl="1"/>
            <a:r>
              <a:rPr lang="en-US">
                <a:ea typeface="+mn-lt"/>
                <a:cs typeface="+mn-lt"/>
              </a:rPr>
              <a:t>Specialty Roles</a:t>
            </a:r>
          </a:p>
          <a:p>
            <a:pPr lvl="1"/>
            <a:r>
              <a:rPr lang="en-US">
                <a:ea typeface="+mn-lt"/>
                <a:cs typeface="+mn-lt"/>
              </a:rPr>
              <a:t>Educators/Staff Development</a:t>
            </a:r>
          </a:p>
        </p:txBody>
      </p:sp>
      <p:sp>
        <p:nvSpPr>
          <p:cNvPr id="4" name="Content Placeholder 3">
            <a:extLst>
              <a:ext uri="{FF2B5EF4-FFF2-40B4-BE49-F238E27FC236}">
                <a16:creationId xmlns:a16="http://schemas.microsoft.com/office/drawing/2014/main" id="{5A1CF531-F7DA-466C-B938-8B5253C000AD}"/>
              </a:ext>
            </a:extLst>
          </p:cNvPr>
          <p:cNvSpPr>
            <a:spLocks noGrp="1"/>
          </p:cNvSpPr>
          <p:nvPr>
            <p:ph sz="half" idx="2"/>
          </p:nvPr>
        </p:nvSpPr>
        <p:spPr/>
        <p:txBody>
          <a:bodyPr>
            <a:normAutofit fontScale="92500" lnSpcReduction="20000"/>
          </a:bodyPr>
          <a:lstStyle/>
          <a:p>
            <a:r>
              <a:rPr lang="en-US" b="1">
                <a:ea typeface="+mn-lt"/>
                <a:cs typeface="+mn-lt"/>
              </a:rPr>
              <a:t>Pay</a:t>
            </a:r>
          </a:p>
          <a:p>
            <a:pPr lvl="1"/>
            <a:r>
              <a:rPr lang="en-US">
                <a:ea typeface="+mn-lt"/>
                <a:cs typeface="+mn-lt"/>
              </a:rPr>
              <a:t>Sign-On incentives</a:t>
            </a:r>
          </a:p>
          <a:p>
            <a:pPr lvl="1"/>
            <a:r>
              <a:rPr lang="en-US">
                <a:ea typeface="+mn-lt"/>
                <a:cs typeface="+mn-lt"/>
              </a:rPr>
              <a:t>Pay: Starting at $25-28/</a:t>
            </a:r>
            <a:r>
              <a:rPr lang="en-US" err="1">
                <a:ea typeface="+mn-lt"/>
                <a:cs typeface="+mn-lt"/>
              </a:rPr>
              <a:t>hr</a:t>
            </a:r>
            <a:endParaRPr lang="en-US">
              <a:ea typeface="+mn-lt"/>
              <a:cs typeface="+mn-lt"/>
            </a:endParaRPr>
          </a:p>
          <a:p>
            <a:pPr lvl="1"/>
            <a:r>
              <a:rPr lang="en-US">
                <a:ea typeface="+mn-lt"/>
                <a:cs typeface="+mn-lt"/>
              </a:rPr>
              <a:t>Differential pay</a:t>
            </a:r>
          </a:p>
          <a:p>
            <a:pPr lvl="1"/>
            <a:r>
              <a:rPr lang="en-US">
                <a:ea typeface="+mn-lt"/>
                <a:cs typeface="+mn-lt"/>
              </a:rPr>
              <a:t>Tuition Reimbursement/Student Loan Re-payment</a:t>
            </a:r>
          </a:p>
          <a:p>
            <a:pPr lvl="1"/>
            <a:r>
              <a:rPr lang="en-US">
                <a:ea typeface="+mn-lt"/>
                <a:cs typeface="+mn-lt"/>
              </a:rPr>
              <a:t>Relocation assistance</a:t>
            </a:r>
            <a:endParaRPr lang="en-US"/>
          </a:p>
          <a:p>
            <a:endParaRPr lang="en-US"/>
          </a:p>
        </p:txBody>
      </p:sp>
    </p:spTree>
    <p:extLst>
      <p:ext uri="{BB962C8B-B14F-4D97-AF65-F5344CB8AC3E}">
        <p14:creationId xmlns:p14="http://schemas.microsoft.com/office/powerpoint/2010/main" val="3610657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B28F4-19AE-43F2-A147-941215BE8BAF}"/>
              </a:ext>
            </a:extLst>
          </p:cNvPr>
          <p:cNvSpPr>
            <a:spLocks noGrp="1"/>
          </p:cNvSpPr>
          <p:nvPr>
            <p:ph type="title"/>
          </p:nvPr>
        </p:nvSpPr>
        <p:spPr>
          <a:xfrm>
            <a:off x="297873" y="68165"/>
            <a:ext cx="11315007" cy="622531"/>
          </a:xfrm>
        </p:spPr>
        <p:txBody>
          <a:bodyPr>
            <a:normAutofit/>
          </a:bodyPr>
          <a:lstStyle/>
          <a:p>
            <a:pPr algn="ctr"/>
            <a:r>
              <a:rPr lang="en-US"/>
              <a:t>Cost </a:t>
            </a:r>
            <a:r>
              <a:rPr lang="en-US" err="1"/>
              <a:t>oF</a:t>
            </a:r>
            <a:r>
              <a:rPr lang="en-US"/>
              <a:t> PrOgram- ADN</a:t>
            </a:r>
          </a:p>
        </p:txBody>
      </p:sp>
      <p:sp>
        <p:nvSpPr>
          <p:cNvPr id="7" name="Content Placeholder 6">
            <a:extLst>
              <a:ext uri="{FF2B5EF4-FFF2-40B4-BE49-F238E27FC236}">
                <a16:creationId xmlns:a16="http://schemas.microsoft.com/office/drawing/2014/main" id="{923DCE49-F4CA-4FE7-AF34-A9E9C9472CC9}"/>
              </a:ext>
            </a:extLst>
          </p:cNvPr>
          <p:cNvSpPr>
            <a:spLocks noGrp="1"/>
          </p:cNvSpPr>
          <p:nvPr>
            <p:ph idx="1"/>
          </p:nvPr>
        </p:nvSpPr>
        <p:spPr/>
        <p:txBody>
          <a:bodyPr/>
          <a:lstStyle/>
          <a:p>
            <a:endParaRPr lang="en-US"/>
          </a:p>
        </p:txBody>
      </p:sp>
      <p:graphicFrame>
        <p:nvGraphicFramePr>
          <p:cNvPr id="6" name="Table 5">
            <a:extLst>
              <a:ext uri="{FF2B5EF4-FFF2-40B4-BE49-F238E27FC236}">
                <a16:creationId xmlns:a16="http://schemas.microsoft.com/office/drawing/2014/main" id="{4793DCE1-7599-4E0C-8BDE-5AFFD420826F}"/>
              </a:ext>
            </a:extLst>
          </p:cNvPr>
          <p:cNvGraphicFramePr>
            <a:graphicFrameLocks noGrp="1"/>
          </p:cNvGraphicFramePr>
          <p:nvPr>
            <p:extLst>
              <p:ext uri="{D42A27DB-BD31-4B8C-83A1-F6EECF244321}">
                <p14:modId xmlns:p14="http://schemas.microsoft.com/office/powerpoint/2010/main" val="19014092"/>
              </p:ext>
            </p:extLst>
          </p:nvPr>
        </p:nvGraphicFramePr>
        <p:xfrm>
          <a:off x="310137" y="714710"/>
          <a:ext cx="11630997" cy="5503981"/>
        </p:xfrm>
        <a:graphic>
          <a:graphicData uri="http://schemas.openxmlformats.org/drawingml/2006/table">
            <a:tbl>
              <a:tblPr firstRow="1" bandRow="1">
                <a:tableStyleId>{5C22544A-7EE6-4342-B048-85BDC9FD1C3A}</a:tableStyleId>
              </a:tblPr>
              <a:tblGrid>
                <a:gridCol w="6234370">
                  <a:extLst>
                    <a:ext uri="{9D8B030D-6E8A-4147-A177-3AD203B41FA5}">
                      <a16:colId xmlns:a16="http://schemas.microsoft.com/office/drawing/2014/main" val="1515947310"/>
                    </a:ext>
                  </a:extLst>
                </a:gridCol>
                <a:gridCol w="5396627">
                  <a:extLst>
                    <a:ext uri="{9D8B030D-6E8A-4147-A177-3AD203B41FA5}">
                      <a16:colId xmlns:a16="http://schemas.microsoft.com/office/drawing/2014/main" val="558018234"/>
                    </a:ext>
                  </a:extLst>
                </a:gridCol>
              </a:tblGrid>
              <a:tr h="275279">
                <a:tc>
                  <a:txBody>
                    <a:bodyPr/>
                    <a:lstStyle/>
                    <a:p>
                      <a:pPr algn="ctr" rtl="0" fontAlgn="base"/>
                      <a:r>
                        <a:rPr lang="en-US" sz="1200">
                          <a:effectLst/>
                        </a:rPr>
                        <a:t>RN  </a:t>
                      </a:r>
                      <a:endParaRPr lang="en-US">
                        <a:effectLst/>
                      </a:endParaRPr>
                    </a:p>
                  </a:txBody>
                  <a:tcPr/>
                </a:tc>
                <a:tc>
                  <a:txBody>
                    <a:bodyPr/>
                    <a:lstStyle/>
                    <a:p>
                      <a:pPr algn="ctr" rtl="0" fontAlgn="base"/>
                      <a:r>
                        <a:rPr lang="en-US" sz="1200">
                          <a:effectLst/>
                        </a:rPr>
                        <a:t>Approximate Cost</a:t>
                      </a:r>
                      <a:endParaRPr lang="en-US">
                        <a:effectLst/>
                      </a:endParaRPr>
                    </a:p>
                    <a:p>
                      <a:pPr lvl="0" algn="ctr">
                        <a:buNone/>
                      </a:pPr>
                      <a:r>
                        <a:rPr lang="en-US" sz="1200">
                          <a:effectLst/>
                        </a:rPr>
                        <a:t>*Many Vaccines are provided for free</a:t>
                      </a:r>
                      <a:endParaRPr lang="en-US">
                        <a:effectLst/>
                      </a:endParaRPr>
                    </a:p>
                  </a:txBody>
                  <a:tcPr/>
                </a:tc>
                <a:extLst>
                  <a:ext uri="{0D108BD9-81ED-4DB2-BD59-A6C34878D82A}">
                    <a16:rowId xmlns:a16="http://schemas.microsoft.com/office/drawing/2014/main" val="1092237344"/>
                  </a:ext>
                </a:extLst>
              </a:tr>
              <a:tr h="458798">
                <a:tc>
                  <a:txBody>
                    <a:bodyPr/>
                    <a:lstStyle/>
                    <a:p>
                      <a:pPr marL="0" lvl="0" indent="0" rtl="0" fontAlgn="base">
                        <a:buNone/>
                      </a:pPr>
                      <a:r>
                        <a:rPr lang="sv-SE" sz="1200">
                          <a:effectLst/>
                        </a:rPr>
                        <a:t>Tuition - per semester (Kentucky resident) (as of Fall 2021) </a:t>
                      </a:r>
                      <a:endParaRPr lang="sv-SE" sz="1200">
                        <a:effectLst/>
                        <a:latin typeface="Times New Roman" panose="02020603050405020304" pitchFamily="18" charset="0"/>
                      </a:endParaRPr>
                    </a:p>
                  </a:txBody>
                  <a:tcPr/>
                </a:tc>
                <a:tc>
                  <a:txBody>
                    <a:bodyPr/>
                    <a:lstStyle/>
                    <a:p>
                      <a:pPr algn="ctr" rtl="0" fontAlgn="base"/>
                      <a:r>
                        <a:rPr lang="en-US" sz="1200">
                          <a:effectLst/>
                        </a:rPr>
                        <a:t>$179 per credit hour plus  </a:t>
                      </a:r>
                      <a:endParaRPr lang="en-US">
                        <a:effectLst/>
                      </a:endParaRPr>
                    </a:p>
                    <a:p>
                      <a:pPr algn="ctr" rtl="0" fontAlgn="base"/>
                      <a:r>
                        <a:rPr lang="en-US" sz="1200">
                          <a:effectLst/>
                        </a:rPr>
                        <a:t>$8.00 per credit hour student fee </a:t>
                      </a:r>
                      <a:endParaRPr lang="en-US">
                        <a:effectLst/>
                      </a:endParaRPr>
                    </a:p>
                  </a:txBody>
                  <a:tcPr/>
                </a:tc>
                <a:extLst>
                  <a:ext uri="{0D108BD9-81ED-4DB2-BD59-A6C34878D82A}">
                    <a16:rowId xmlns:a16="http://schemas.microsoft.com/office/drawing/2014/main" val="488372043"/>
                  </a:ext>
                </a:extLst>
              </a:tr>
              <a:tr h="275279">
                <a:tc>
                  <a:txBody>
                    <a:bodyPr/>
                    <a:lstStyle/>
                    <a:p>
                      <a:pPr marL="0" lvl="0" indent="0" rtl="0" fontAlgn="base">
                        <a:buNone/>
                      </a:pPr>
                      <a:r>
                        <a:rPr lang="en-US" sz="1200">
                          <a:effectLst/>
                        </a:rPr>
                        <a:t>Uniforms and Accessories *Pewter Grey &amp; Black Shoes</a:t>
                      </a:r>
                      <a:endParaRPr lang="en-US" sz="1200">
                        <a:effectLst/>
                        <a:latin typeface="Times New Roman" panose="02020603050405020304" pitchFamily="18" charset="0"/>
                      </a:endParaRPr>
                    </a:p>
                  </a:txBody>
                  <a:tcPr/>
                </a:tc>
                <a:tc>
                  <a:txBody>
                    <a:bodyPr/>
                    <a:lstStyle/>
                    <a:p>
                      <a:pPr algn="ctr" rtl="0" fontAlgn="base"/>
                      <a:r>
                        <a:rPr lang="en-US" sz="1200">
                          <a:effectLst/>
                        </a:rPr>
                        <a:t>$100.00-150.00 </a:t>
                      </a:r>
                      <a:endParaRPr lang="en-US">
                        <a:effectLst/>
                      </a:endParaRPr>
                    </a:p>
                  </a:txBody>
                  <a:tcPr/>
                </a:tc>
                <a:extLst>
                  <a:ext uri="{0D108BD9-81ED-4DB2-BD59-A6C34878D82A}">
                    <a16:rowId xmlns:a16="http://schemas.microsoft.com/office/drawing/2014/main" val="2355563706"/>
                  </a:ext>
                </a:extLst>
              </a:tr>
              <a:tr h="275279">
                <a:tc>
                  <a:txBody>
                    <a:bodyPr/>
                    <a:lstStyle/>
                    <a:p>
                      <a:pPr marL="0" lvl="0" indent="0" rtl="0" fontAlgn="base">
                        <a:buNone/>
                      </a:pPr>
                      <a:r>
                        <a:rPr lang="en-US" sz="1200">
                          <a:effectLst/>
                        </a:rPr>
                        <a:t>Nursing Books *Used allowed</a:t>
                      </a:r>
                      <a:endParaRPr lang="en-US" sz="1200">
                        <a:effectLst/>
                        <a:latin typeface="Times New Roman" panose="02020603050405020304" pitchFamily="18" charset="0"/>
                      </a:endParaRPr>
                    </a:p>
                  </a:txBody>
                  <a:tcPr/>
                </a:tc>
                <a:tc>
                  <a:txBody>
                    <a:bodyPr/>
                    <a:lstStyle/>
                    <a:p>
                      <a:pPr algn="ctr" rtl="0" fontAlgn="base"/>
                      <a:r>
                        <a:rPr lang="en-US" sz="1200">
                          <a:effectLst/>
                        </a:rPr>
                        <a:t>$700-800  </a:t>
                      </a:r>
                      <a:endParaRPr lang="en-US">
                        <a:effectLst/>
                      </a:endParaRPr>
                    </a:p>
                  </a:txBody>
                  <a:tcPr/>
                </a:tc>
                <a:extLst>
                  <a:ext uri="{0D108BD9-81ED-4DB2-BD59-A6C34878D82A}">
                    <a16:rowId xmlns:a16="http://schemas.microsoft.com/office/drawing/2014/main" val="2875553021"/>
                  </a:ext>
                </a:extLst>
              </a:tr>
              <a:tr h="458798">
                <a:tc>
                  <a:txBody>
                    <a:bodyPr/>
                    <a:lstStyle/>
                    <a:p>
                      <a:pPr marL="0" lvl="0" indent="0" rtl="0" fontAlgn="base">
                        <a:buNone/>
                      </a:pPr>
                      <a:r>
                        <a:rPr lang="en-US" sz="1200">
                          <a:effectLst/>
                        </a:rPr>
                        <a:t>Laptop for testing </a:t>
                      </a:r>
                      <a:endParaRPr lang="en-US" sz="1200">
                        <a:effectLst/>
                        <a:latin typeface="Times New Roman" panose="02020603050405020304" pitchFamily="18" charset="0"/>
                      </a:endParaRPr>
                    </a:p>
                  </a:txBody>
                  <a:tcPr/>
                </a:tc>
                <a:tc>
                  <a:txBody>
                    <a:bodyPr/>
                    <a:lstStyle/>
                    <a:p>
                      <a:pPr algn="ctr" rtl="0" fontAlgn="base"/>
                      <a:r>
                        <a:rPr lang="en-US" sz="1200">
                          <a:effectLst/>
                        </a:rPr>
                        <a:t>$300 – 800.00  </a:t>
                      </a:r>
                      <a:endParaRPr lang="en-US">
                        <a:effectLst/>
                      </a:endParaRPr>
                    </a:p>
                    <a:p>
                      <a:pPr algn="ctr" rtl="0" fontAlgn="base"/>
                      <a:r>
                        <a:rPr lang="en-US" sz="1200">
                          <a:effectLst/>
                        </a:rPr>
                        <a:t>(Chrome notebooks not allowed) </a:t>
                      </a:r>
                      <a:endParaRPr lang="en-US">
                        <a:effectLst/>
                      </a:endParaRPr>
                    </a:p>
                  </a:txBody>
                  <a:tcPr/>
                </a:tc>
                <a:extLst>
                  <a:ext uri="{0D108BD9-81ED-4DB2-BD59-A6C34878D82A}">
                    <a16:rowId xmlns:a16="http://schemas.microsoft.com/office/drawing/2014/main" val="2731788547"/>
                  </a:ext>
                </a:extLst>
              </a:tr>
              <a:tr h="275279">
                <a:tc>
                  <a:txBody>
                    <a:bodyPr/>
                    <a:lstStyle/>
                    <a:p>
                      <a:pPr marL="0" lvl="0" indent="0" rtl="0" fontAlgn="base">
                        <a:buNone/>
                      </a:pPr>
                      <a:r>
                        <a:rPr lang="en-US" sz="1200">
                          <a:effectLst/>
                        </a:rPr>
                        <a:t>AHA approved CPR course for Basic Life Support</a:t>
                      </a:r>
                    </a:p>
                  </a:txBody>
                  <a:tcPr/>
                </a:tc>
                <a:tc>
                  <a:txBody>
                    <a:bodyPr/>
                    <a:lstStyle/>
                    <a:p>
                      <a:pPr algn="ctr" rtl="0" fontAlgn="base"/>
                      <a:r>
                        <a:rPr lang="en-US" sz="1200">
                          <a:effectLst/>
                        </a:rPr>
                        <a:t>$ 50.00 </a:t>
                      </a:r>
                      <a:endParaRPr lang="en-US">
                        <a:effectLst/>
                      </a:endParaRPr>
                    </a:p>
                  </a:txBody>
                  <a:tcPr/>
                </a:tc>
                <a:extLst>
                  <a:ext uri="{0D108BD9-81ED-4DB2-BD59-A6C34878D82A}">
                    <a16:rowId xmlns:a16="http://schemas.microsoft.com/office/drawing/2014/main" val="502202065"/>
                  </a:ext>
                </a:extLst>
              </a:tr>
              <a:tr h="275279">
                <a:tc>
                  <a:txBody>
                    <a:bodyPr/>
                    <a:lstStyle/>
                    <a:p>
                      <a:pPr marL="0" lvl="0" indent="0" rtl="0" fontAlgn="base">
                        <a:buNone/>
                      </a:pPr>
                      <a:r>
                        <a:rPr lang="en-US" sz="1200">
                          <a:effectLst/>
                        </a:rPr>
                        <a:t>MMR (2)*</a:t>
                      </a:r>
                      <a:endParaRPr lang="en-US" sz="1200">
                        <a:effectLst/>
                        <a:latin typeface="Times New Roman" panose="02020603050405020304" pitchFamily="18" charset="0"/>
                      </a:endParaRPr>
                    </a:p>
                  </a:txBody>
                  <a:tcPr/>
                </a:tc>
                <a:tc>
                  <a:txBody>
                    <a:bodyPr/>
                    <a:lstStyle/>
                    <a:p>
                      <a:pPr algn="ctr" rtl="0" fontAlgn="base"/>
                      <a:r>
                        <a:rPr lang="en-US" sz="1200">
                          <a:effectLst/>
                        </a:rPr>
                        <a:t>See Health Care Provider </a:t>
                      </a:r>
                      <a:endParaRPr lang="en-US">
                        <a:effectLst/>
                      </a:endParaRPr>
                    </a:p>
                  </a:txBody>
                  <a:tcPr/>
                </a:tc>
                <a:extLst>
                  <a:ext uri="{0D108BD9-81ED-4DB2-BD59-A6C34878D82A}">
                    <a16:rowId xmlns:a16="http://schemas.microsoft.com/office/drawing/2014/main" val="4281551516"/>
                  </a:ext>
                </a:extLst>
              </a:tr>
              <a:tr h="275279">
                <a:tc>
                  <a:txBody>
                    <a:bodyPr/>
                    <a:lstStyle/>
                    <a:p>
                      <a:pPr marL="0" lvl="0" indent="0" rtl="0" fontAlgn="base">
                        <a:buNone/>
                      </a:pPr>
                      <a:r>
                        <a:rPr lang="en-US" sz="1200">
                          <a:effectLst/>
                        </a:rPr>
                        <a:t>TB Skin Test (PPD) 2-step or Quantiferon </a:t>
                      </a:r>
                      <a:endParaRPr lang="en-US" sz="1200">
                        <a:effectLst/>
                        <a:latin typeface="Times New Roman" panose="02020603050405020304" pitchFamily="18" charset="0"/>
                      </a:endParaRPr>
                    </a:p>
                  </a:txBody>
                  <a:tcPr/>
                </a:tc>
                <a:tc>
                  <a:txBody>
                    <a:bodyPr/>
                    <a:lstStyle/>
                    <a:p>
                      <a:pPr algn="ctr" rtl="0" fontAlgn="base"/>
                      <a:r>
                        <a:rPr lang="en-US" sz="1200">
                          <a:effectLst/>
                        </a:rPr>
                        <a:t>See Health Care Provider </a:t>
                      </a:r>
                      <a:endParaRPr lang="en-US">
                        <a:effectLst/>
                      </a:endParaRPr>
                    </a:p>
                  </a:txBody>
                  <a:tcPr/>
                </a:tc>
                <a:extLst>
                  <a:ext uri="{0D108BD9-81ED-4DB2-BD59-A6C34878D82A}">
                    <a16:rowId xmlns:a16="http://schemas.microsoft.com/office/drawing/2014/main" val="4215910656"/>
                  </a:ext>
                </a:extLst>
              </a:tr>
              <a:tr h="275279">
                <a:tc>
                  <a:txBody>
                    <a:bodyPr/>
                    <a:lstStyle/>
                    <a:p>
                      <a:pPr marL="0" lvl="0" indent="0" rtl="0" fontAlgn="base">
                        <a:buNone/>
                      </a:pPr>
                      <a:r>
                        <a:rPr lang="en-US" sz="1200">
                          <a:effectLst/>
                        </a:rPr>
                        <a:t>Hepatitis B Series</a:t>
                      </a:r>
                      <a:endParaRPr lang="en-US" sz="1200">
                        <a:effectLst/>
                        <a:latin typeface="Times New Roman" panose="02020603050405020304" pitchFamily="18" charset="0"/>
                      </a:endParaRPr>
                    </a:p>
                  </a:txBody>
                  <a:tcPr/>
                </a:tc>
                <a:tc>
                  <a:txBody>
                    <a:bodyPr/>
                    <a:lstStyle/>
                    <a:p>
                      <a:pPr algn="ctr" rtl="0" fontAlgn="base"/>
                      <a:r>
                        <a:rPr lang="en-US" sz="1200">
                          <a:effectLst/>
                        </a:rPr>
                        <a:t>See Health Care Provider </a:t>
                      </a:r>
                      <a:endParaRPr lang="en-US">
                        <a:effectLst/>
                      </a:endParaRPr>
                    </a:p>
                  </a:txBody>
                  <a:tcPr/>
                </a:tc>
                <a:extLst>
                  <a:ext uri="{0D108BD9-81ED-4DB2-BD59-A6C34878D82A}">
                    <a16:rowId xmlns:a16="http://schemas.microsoft.com/office/drawing/2014/main" val="36833913"/>
                  </a:ext>
                </a:extLst>
              </a:tr>
              <a:tr h="275279">
                <a:tc>
                  <a:txBody>
                    <a:bodyPr/>
                    <a:lstStyle/>
                    <a:p>
                      <a:pPr marL="0" lvl="0" indent="0" rtl="0" fontAlgn="base">
                        <a:buNone/>
                      </a:pPr>
                      <a:r>
                        <a:rPr lang="en-US" sz="1200">
                          <a:effectLst/>
                        </a:rPr>
                        <a:t>Varivax Series or Titer </a:t>
                      </a:r>
                      <a:endParaRPr lang="en-US" sz="1200">
                        <a:effectLst/>
                        <a:latin typeface="Times New Roman" panose="02020603050405020304" pitchFamily="18" charset="0"/>
                      </a:endParaRPr>
                    </a:p>
                  </a:txBody>
                  <a:tcPr/>
                </a:tc>
                <a:tc>
                  <a:txBody>
                    <a:bodyPr/>
                    <a:lstStyle/>
                    <a:p>
                      <a:pPr algn="ctr" rtl="0" fontAlgn="base"/>
                      <a:r>
                        <a:rPr lang="en-US" sz="1200">
                          <a:effectLst/>
                        </a:rPr>
                        <a:t>See Health Care Provider </a:t>
                      </a:r>
                      <a:endParaRPr lang="en-US">
                        <a:effectLst/>
                      </a:endParaRPr>
                    </a:p>
                  </a:txBody>
                  <a:tcPr/>
                </a:tc>
                <a:extLst>
                  <a:ext uri="{0D108BD9-81ED-4DB2-BD59-A6C34878D82A}">
                    <a16:rowId xmlns:a16="http://schemas.microsoft.com/office/drawing/2014/main" val="45952397"/>
                  </a:ext>
                </a:extLst>
              </a:tr>
              <a:tr h="275279">
                <a:tc>
                  <a:txBody>
                    <a:bodyPr/>
                    <a:lstStyle/>
                    <a:p>
                      <a:pPr marL="0" lvl="0" indent="0" rtl="0" fontAlgn="base">
                        <a:buNone/>
                      </a:pPr>
                      <a:r>
                        <a:rPr lang="en-US" sz="1200">
                          <a:effectLst/>
                        </a:rPr>
                        <a:t>Influenza vaccination </a:t>
                      </a:r>
                      <a:endParaRPr lang="en-US" sz="1200">
                        <a:effectLst/>
                        <a:latin typeface="Times New Roman" panose="02020603050405020304" pitchFamily="18" charset="0"/>
                      </a:endParaRPr>
                    </a:p>
                  </a:txBody>
                  <a:tcPr/>
                </a:tc>
                <a:tc>
                  <a:txBody>
                    <a:bodyPr/>
                    <a:lstStyle/>
                    <a:p>
                      <a:pPr algn="ctr" rtl="0" fontAlgn="base"/>
                      <a:r>
                        <a:rPr lang="en-US" sz="1200">
                          <a:effectLst/>
                        </a:rPr>
                        <a:t>$25.00-50.00* </a:t>
                      </a:r>
                      <a:endParaRPr lang="en-US">
                        <a:effectLst/>
                      </a:endParaRPr>
                    </a:p>
                  </a:txBody>
                  <a:tcPr/>
                </a:tc>
                <a:extLst>
                  <a:ext uri="{0D108BD9-81ED-4DB2-BD59-A6C34878D82A}">
                    <a16:rowId xmlns:a16="http://schemas.microsoft.com/office/drawing/2014/main" val="3952873756"/>
                  </a:ext>
                </a:extLst>
              </a:tr>
              <a:tr h="275279">
                <a:tc>
                  <a:txBody>
                    <a:bodyPr/>
                    <a:lstStyle/>
                    <a:p>
                      <a:pPr marL="0" lvl="0" indent="0" rtl="0" fontAlgn="base">
                        <a:buNone/>
                      </a:pPr>
                      <a:r>
                        <a:rPr lang="en-US" sz="1200">
                          <a:effectLst/>
                        </a:rPr>
                        <a:t>Tdap vaccination </a:t>
                      </a:r>
                      <a:endParaRPr lang="en-US" sz="1200">
                        <a:effectLst/>
                        <a:latin typeface="Times New Roman" panose="02020603050405020304" pitchFamily="18" charset="0"/>
                      </a:endParaRPr>
                    </a:p>
                  </a:txBody>
                  <a:tcPr/>
                </a:tc>
                <a:tc>
                  <a:txBody>
                    <a:bodyPr/>
                    <a:lstStyle/>
                    <a:p>
                      <a:pPr algn="ctr" rtl="0" fontAlgn="base"/>
                      <a:r>
                        <a:rPr lang="en-US" sz="1200">
                          <a:effectLst/>
                        </a:rPr>
                        <a:t>$75.00-100.00 </a:t>
                      </a:r>
                      <a:endParaRPr lang="en-US">
                        <a:effectLst/>
                      </a:endParaRPr>
                    </a:p>
                  </a:txBody>
                  <a:tcPr/>
                </a:tc>
                <a:extLst>
                  <a:ext uri="{0D108BD9-81ED-4DB2-BD59-A6C34878D82A}">
                    <a16:rowId xmlns:a16="http://schemas.microsoft.com/office/drawing/2014/main" val="2236361838"/>
                  </a:ext>
                </a:extLst>
              </a:tr>
              <a:tr h="275279">
                <a:tc>
                  <a:txBody>
                    <a:bodyPr/>
                    <a:lstStyle/>
                    <a:p>
                      <a:pPr marL="0" lvl="0" indent="0">
                        <a:buNone/>
                      </a:pPr>
                      <a:r>
                        <a:rPr lang="en-US" sz="1200">
                          <a:effectLst/>
                        </a:rPr>
                        <a:t>COVID-19 Vaccination</a:t>
                      </a:r>
                    </a:p>
                  </a:txBody>
                  <a:tcPr/>
                </a:tc>
                <a:tc>
                  <a:txBody>
                    <a:bodyPr/>
                    <a:lstStyle/>
                    <a:p>
                      <a:pPr lvl="0" algn="ctr">
                        <a:buNone/>
                      </a:pPr>
                      <a:r>
                        <a:rPr lang="en-US" sz="1200" b="0" i="0" u="none" strike="noStrike" noProof="0">
                          <a:effectLst/>
                          <a:latin typeface="Gill Sans Nova"/>
                        </a:rPr>
                        <a:t>See Health Care Provider* </a:t>
                      </a:r>
                      <a:endParaRPr lang="en-US"/>
                    </a:p>
                  </a:txBody>
                  <a:tcPr/>
                </a:tc>
                <a:extLst>
                  <a:ext uri="{0D108BD9-81ED-4DB2-BD59-A6C34878D82A}">
                    <a16:rowId xmlns:a16="http://schemas.microsoft.com/office/drawing/2014/main" val="3774133002"/>
                  </a:ext>
                </a:extLst>
              </a:tr>
              <a:tr h="275279">
                <a:tc>
                  <a:txBody>
                    <a:bodyPr/>
                    <a:lstStyle/>
                    <a:p>
                      <a:pPr marL="0" lvl="0" indent="0" rtl="0" fontAlgn="base">
                        <a:buNone/>
                      </a:pPr>
                      <a:r>
                        <a:rPr lang="en-US" sz="1200">
                          <a:effectLst/>
                        </a:rPr>
                        <a:t>Liability Insurance </a:t>
                      </a:r>
                      <a:endParaRPr lang="en-US" sz="1200">
                        <a:effectLst/>
                        <a:latin typeface="Times New Roman" panose="02020603050405020304" pitchFamily="18" charset="0"/>
                      </a:endParaRPr>
                    </a:p>
                  </a:txBody>
                  <a:tcPr/>
                </a:tc>
                <a:tc>
                  <a:txBody>
                    <a:bodyPr/>
                    <a:lstStyle/>
                    <a:p>
                      <a:pPr algn="ctr" rtl="0" fontAlgn="base"/>
                      <a:r>
                        <a:rPr lang="en-US" sz="1200">
                          <a:effectLst/>
                        </a:rPr>
                        <a:t>Included in tuition fee </a:t>
                      </a:r>
                      <a:endParaRPr lang="en-US">
                        <a:effectLst/>
                      </a:endParaRPr>
                    </a:p>
                  </a:txBody>
                  <a:tcPr/>
                </a:tc>
                <a:extLst>
                  <a:ext uri="{0D108BD9-81ED-4DB2-BD59-A6C34878D82A}">
                    <a16:rowId xmlns:a16="http://schemas.microsoft.com/office/drawing/2014/main" val="3935316957"/>
                  </a:ext>
                </a:extLst>
              </a:tr>
              <a:tr h="275279">
                <a:tc>
                  <a:txBody>
                    <a:bodyPr/>
                    <a:lstStyle/>
                    <a:p>
                      <a:pPr marL="0" lvl="0" indent="0" rtl="0" fontAlgn="base">
                        <a:buNone/>
                      </a:pPr>
                      <a:r>
                        <a:rPr lang="en-US" sz="1200">
                          <a:effectLst/>
                        </a:rPr>
                        <a:t>Castlebranch account (Background check, drug screen and immunization tracker) </a:t>
                      </a:r>
                      <a:endParaRPr lang="en-US" sz="1200">
                        <a:effectLst/>
                        <a:latin typeface="Times New Roman" panose="02020603050405020304" pitchFamily="18" charset="0"/>
                      </a:endParaRPr>
                    </a:p>
                  </a:txBody>
                  <a:tcPr/>
                </a:tc>
                <a:tc>
                  <a:txBody>
                    <a:bodyPr/>
                    <a:lstStyle/>
                    <a:p>
                      <a:pPr algn="ctr" rtl="0" fontAlgn="base"/>
                      <a:r>
                        <a:rPr lang="en-US" sz="1200">
                          <a:effectLst/>
                        </a:rPr>
                        <a:t>$100.00 </a:t>
                      </a:r>
                      <a:endParaRPr lang="en-US">
                        <a:effectLst/>
                      </a:endParaRPr>
                    </a:p>
                  </a:txBody>
                  <a:tcPr/>
                </a:tc>
                <a:extLst>
                  <a:ext uri="{0D108BD9-81ED-4DB2-BD59-A6C34878D82A}">
                    <a16:rowId xmlns:a16="http://schemas.microsoft.com/office/drawing/2014/main" val="828196104"/>
                  </a:ext>
                </a:extLst>
              </a:tr>
              <a:tr h="275279">
                <a:tc>
                  <a:txBody>
                    <a:bodyPr/>
                    <a:lstStyle/>
                    <a:p>
                      <a:pPr marL="0" lvl="0" indent="0" rtl="0" fontAlgn="base">
                        <a:buNone/>
                      </a:pPr>
                      <a:r>
                        <a:rPr lang="en-US" sz="1200">
                          <a:effectLst/>
                        </a:rPr>
                        <a:t>Nursing Skill pack </a:t>
                      </a:r>
                      <a:endParaRPr lang="en-US" sz="1200">
                        <a:effectLst/>
                        <a:latin typeface="Times New Roman" panose="02020603050405020304" pitchFamily="18" charset="0"/>
                      </a:endParaRPr>
                    </a:p>
                  </a:txBody>
                  <a:tcPr/>
                </a:tc>
                <a:tc>
                  <a:txBody>
                    <a:bodyPr/>
                    <a:lstStyle/>
                    <a:p>
                      <a:pPr algn="ctr" rtl="0" fontAlgn="base"/>
                      <a:r>
                        <a:rPr lang="en-US" sz="1200">
                          <a:effectLst/>
                        </a:rPr>
                        <a:t>$50.00 – 150.00 for the first 3 semesters</a:t>
                      </a:r>
                      <a:endParaRPr lang="en-US">
                        <a:effectLst/>
                      </a:endParaRPr>
                    </a:p>
                  </a:txBody>
                  <a:tcPr/>
                </a:tc>
                <a:extLst>
                  <a:ext uri="{0D108BD9-81ED-4DB2-BD59-A6C34878D82A}">
                    <a16:rowId xmlns:a16="http://schemas.microsoft.com/office/drawing/2014/main" val="4128925683"/>
                  </a:ext>
                </a:extLst>
              </a:tr>
              <a:tr h="275279">
                <a:tc>
                  <a:txBody>
                    <a:bodyPr/>
                    <a:lstStyle/>
                    <a:p>
                      <a:pPr marL="0" lvl="0" indent="0" rtl="0" fontAlgn="base">
                        <a:buNone/>
                      </a:pPr>
                      <a:r>
                        <a:rPr lang="en-US" sz="1200">
                          <a:effectLst/>
                        </a:rPr>
                        <a:t>Examsoft testing software </a:t>
                      </a:r>
                      <a:endParaRPr lang="en-US" sz="1200">
                        <a:effectLst/>
                        <a:latin typeface="Times New Roman" panose="02020603050405020304" pitchFamily="18" charset="0"/>
                      </a:endParaRPr>
                    </a:p>
                  </a:txBody>
                  <a:tcPr/>
                </a:tc>
                <a:tc>
                  <a:txBody>
                    <a:bodyPr/>
                    <a:lstStyle/>
                    <a:p>
                      <a:pPr lvl="0" algn="ctr">
                        <a:buNone/>
                      </a:pPr>
                      <a:r>
                        <a:rPr lang="en-US" sz="1200" b="0" i="0" u="none" strike="noStrike" noProof="0">
                          <a:effectLst/>
                          <a:latin typeface="Gill Sans Nova"/>
                        </a:rPr>
                        <a:t>$60.00 Included in tuition fee </a:t>
                      </a:r>
                      <a:endParaRPr lang="en-US" b="0" i="0" u="none" strike="noStrike" noProof="0">
                        <a:latin typeface="Gill Sans Nova"/>
                      </a:endParaRPr>
                    </a:p>
                  </a:txBody>
                  <a:tcPr/>
                </a:tc>
                <a:extLst>
                  <a:ext uri="{0D108BD9-81ED-4DB2-BD59-A6C34878D82A}">
                    <a16:rowId xmlns:a16="http://schemas.microsoft.com/office/drawing/2014/main" val="1516570263"/>
                  </a:ext>
                </a:extLst>
              </a:tr>
              <a:tr h="275279">
                <a:tc>
                  <a:txBody>
                    <a:bodyPr/>
                    <a:lstStyle/>
                    <a:p>
                      <a:pPr marL="0" lvl="0" indent="0" rtl="0" fontAlgn="base">
                        <a:buNone/>
                      </a:pPr>
                      <a:r>
                        <a:rPr lang="en-US" sz="1200">
                          <a:effectLst/>
                        </a:rPr>
                        <a:t>ATI resource including Live Review course </a:t>
                      </a:r>
                      <a:endParaRPr lang="en-US" sz="1200">
                        <a:effectLst/>
                        <a:latin typeface="Times New Roman" panose="02020603050405020304" pitchFamily="18" charset="0"/>
                      </a:endParaRPr>
                    </a:p>
                  </a:txBody>
                  <a:tcPr/>
                </a:tc>
                <a:tc>
                  <a:txBody>
                    <a:bodyPr/>
                    <a:lstStyle/>
                    <a:p>
                      <a:pPr lvl="0" algn="ctr">
                        <a:buNone/>
                      </a:pPr>
                      <a:r>
                        <a:rPr lang="en-US" sz="1200" b="0" i="0" u="none" strike="noStrike" noProof="0">
                          <a:effectLst/>
                          <a:latin typeface="Gill Sans Nova"/>
                        </a:rPr>
                        <a:t>$800.00 Included in tuition fee </a:t>
                      </a:r>
                      <a:endParaRPr lang="en-US" b="0" i="0" u="none" strike="noStrike" noProof="0">
                        <a:latin typeface="Gill Sans Nova"/>
                      </a:endParaRPr>
                    </a:p>
                  </a:txBody>
                  <a:tcPr/>
                </a:tc>
                <a:extLst>
                  <a:ext uri="{0D108BD9-81ED-4DB2-BD59-A6C34878D82A}">
                    <a16:rowId xmlns:a16="http://schemas.microsoft.com/office/drawing/2014/main" val="3957148283"/>
                  </a:ext>
                </a:extLst>
              </a:tr>
            </a:tbl>
          </a:graphicData>
        </a:graphic>
      </p:graphicFrame>
    </p:spTree>
    <p:extLst>
      <p:ext uri="{BB962C8B-B14F-4D97-AF65-F5344CB8AC3E}">
        <p14:creationId xmlns:p14="http://schemas.microsoft.com/office/powerpoint/2010/main" val="157499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61008B-6553-478F-8176-EDA21B6BE71C}"/>
              </a:ext>
            </a:extLst>
          </p:cNvPr>
          <p:cNvSpPr>
            <a:spLocks noGrp="1"/>
          </p:cNvSpPr>
          <p:nvPr>
            <p:ph type="title"/>
          </p:nvPr>
        </p:nvSpPr>
        <p:spPr>
          <a:xfrm>
            <a:off x="1371600" y="42709"/>
            <a:ext cx="10241280" cy="527525"/>
          </a:xfrm>
        </p:spPr>
        <p:txBody>
          <a:bodyPr>
            <a:normAutofit fontScale="90000"/>
          </a:bodyPr>
          <a:lstStyle/>
          <a:p>
            <a:r>
              <a:rPr lang="en-US"/>
              <a:t>Cost of Program - LPN </a:t>
            </a:r>
          </a:p>
        </p:txBody>
      </p:sp>
      <p:sp>
        <p:nvSpPr>
          <p:cNvPr id="4" name="TextBox 3">
            <a:extLst>
              <a:ext uri="{FF2B5EF4-FFF2-40B4-BE49-F238E27FC236}">
                <a16:creationId xmlns:a16="http://schemas.microsoft.com/office/drawing/2014/main" id="{C07B434A-ADAD-4EC7-BA1C-18DDAFC97F9C}"/>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a:p>
        </p:txBody>
      </p:sp>
      <p:sp>
        <p:nvSpPr>
          <p:cNvPr id="11" name="TextBox 10">
            <a:extLst>
              <a:ext uri="{FF2B5EF4-FFF2-40B4-BE49-F238E27FC236}">
                <a16:creationId xmlns:a16="http://schemas.microsoft.com/office/drawing/2014/main" id="{B5F061F8-2D49-4EC3-AFE0-04C8F2982989}"/>
              </a:ext>
            </a:extLst>
          </p:cNvPr>
          <p:cNvSpPr txBox="1"/>
          <p:nvPr/>
        </p:nvSpPr>
        <p:spPr>
          <a:xfrm>
            <a:off x="8580303" y="2833171"/>
            <a:ext cx="5306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a:p>
        </p:txBody>
      </p:sp>
      <p:graphicFrame>
        <p:nvGraphicFramePr>
          <p:cNvPr id="18" name="Content Placeholder 17">
            <a:extLst>
              <a:ext uri="{FF2B5EF4-FFF2-40B4-BE49-F238E27FC236}">
                <a16:creationId xmlns:a16="http://schemas.microsoft.com/office/drawing/2014/main" id="{64BB8B05-39C9-4781-BE80-52B535378EF5}"/>
              </a:ext>
            </a:extLst>
          </p:cNvPr>
          <p:cNvGraphicFramePr>
            <a:graphicFrameLocks noGrp="1"/>
          </p:cNvGraphicFramePr>
          <p:nvPr>
            <p:ph idx="1"/>
            <p:extLst>
              <p:ext uri="{D42A27DB-BD31-4B8C-83A1-F6EECF244321}">
                <p14:modId xmlns:p14="http://schemas.microsoft.com/office/powerpoint/2010/main" val="869298685"/>
              </p:ext>
            </p:extLst>
          </p:nvPr>
        </p:nvGraphicFramePr>
        <p:xfrm>
          <a:off x="633469" y="651831"/>
          <a:ext cx="10920336" cy="5711123"/>
        </p:xfrm>
        <a:graphic>
          <a:graphicData uri="http://schemas.openxmlformats.org/drawingml/2006/table">
            <a:tbl>
              <a:tblPr firstRow="1" bandRow="1">
                <a:tableStyleId>{5C22544A-7EE6-4342-B048-85BDC9FD1C3A}</a:tableStyleId>
              </a:tblPr>
              <a:tblGrid>
                <a:gridCol w="7293510">
                  <a:extLst>
                    <a:ext uri="{9D8B030D-6E8A-4147-A177-3AD203B41FA5}">
                      <a16:colId xmlns:a16="http://schemas.microsoft.com/office/drawing/2014/main" val="54605053"/>
                    </a:ext>
                  </a:extLst>
                </a:gridCol>
                <a:gridCol w="3626826">
                  <a:extLst>
                    <a:ext uri="{9D8B030D-6E8A-4147-A177-3AD203B41FA5}">
                      <a16:colId xmlns:a16="http://schemas.microsoft.com/office/drawing/2014/main" val="1861589140"/>
                    </a:ext>
                  </a:extLst>
                </a:gridCol>
              </a:tblGrid>
              <a:tr h="469271">
                <a:tc>
                  <a:txBody>
                    <a:bodyPr/>
                    <a:lstStyle/>
                    <a:p>
                      <a:pPr marL="0" marR="0" algn="ctr">
                        <a:spcBef>
                          <a:spcPts val="500"/>
                        </a:spcBef>
                        <a:spcAft>
                          <a:spcPts val="500"/>
                        </a:spcAft>
                      </a:pPr>
                      <a:r>
                        <a:rPr lang="en-US" sz="1800">
                          <a:effectLst/>
                        </a:rPr>
                        <a:t>LPN</a:t>
                      </a:r>
                    </a:p>
                  </a:txBody>
                  <a:tcPr marL="68580" marR="68580" marT="0" marB="0"/>
                </a:tc>
                <a:tc>
                  <a:txBody>
                    <a:bodyPr/>
                    <a:lstStyle/>
                    <a:p>
                      <a:pPr marL="0" marR="0" algn="ctr">
                        <a:spcBef>
                          <a:spcPts val="500"/>
                        </a:spcBef>
                        <a:spcAft>
                          <a:spcPts val="500"/>
                        </a:spcAft>
                      </a:pPr>
                      <a:r>
                        <a:rPr lang="en-US" sz="1800">
                          <a:effectLst/>
                        </a:rPr>
                        <a:t>Approximate Cost</a:t>
                      </a:r>
                    </a:p>
                  </a:txBody>
                  <a:tcPr marL="68580" marR="68580" marT="0" marB="0"/>
                </a:tc>
                <a:extLst>
                  <a:ext uri="{0D108BD9-81ED-4DB2-BD59-A6C34878D82A}">
                    <a16:rowId xmlns:a16="http://schemas.microsoft.com/office/drawing/2014/main" val="1185238335"/>
                  </a:ext>
                </a:extLst>
              </a:tr>
              <a:tr h="948524">
                <a:tc>
                  <a:txBody>
                    <a:bodyPr/>
                    <a:lstStyle/>
                    <a:p>
                      <a:pPr marL="0" marR="0">
                        <a:spcBef>
                          <a:spcPts val="500"/>
                        </a:spcBef>
                        <a:spcAft>
                          <a:spcPts val="500"/>
                        </a:spcAft>
                      </a:pPr>
                      <a:r>
                        <a:rPr lang="en-US" sz="1600">
                          <a:effectLst/>
                        </a:rPr>
                        <a:t>Tuition - total required for all semesters, full-time, in state resident, $179.00 per credit hour (subject to change) based on 53 credits and additional fees. </a:t>
                      </a:r>
                    </a:p>
                  </a:txBody>
                  <a:tcPr marL="68580" marR="68580" marT="0" marB="0"/>
                </a:tc>
                <a:tc>
                  <a:txBody>
                    <a:bodyPr/>
                    <a:lstStyle/>
                    <a:p>
                      <a:pPr marL="0" marR="0" algn="ctr">
                        <a:spcBef>
                          <a:spcPts val="500"/>
                        </a:spcBef>
                        <a:spcAft>
                          <a:spcPts val="500"/>
                        </a:spcAft>
                      </a:pPr>
                      <a:r>
                        <a:rPr lang="en-US" sz="1600">
                          <a:effectLst/>
                        </a:rPr>
                        <a:t>$10,550.00</a:t>
                      </a:r>
                    </a:p>
                  </a:txBody>
                  <a:tcPr marL="68580" marR="68580" marT="0" marB="0"/>
                </a:tc>
                <a:extLst>
                  <a:ext uri="{0D108BD9-81ED-4DB2-BD59-A6C34878D82A}">
                    <a16:rowId xmlns:a16="http://schemas.microsoft.com/office/drawing/2014/main" val="4008240347"/>
                  </a:ext>
                </a:extLst>
              </a:tr>
              <a:tr h="469271">
                <a:tc>
                  <a:txBody>
                    <a:bodyPr/>
                    <a:lstStyle/>
                    <a:p>
                      <a:pPr marL="0" marR="0">
                        <a:spcBef>
                          <a:spcPts val="500"/>
                        </a:spcBef>
                        <a:spcAft>
                          <a:spcPts val="500"/>
                        </a:spcAft>
                      </a:pPr>
                      <a:r>
                        <a:rPr lang="en-US" sz="1600">
                          <a:effectLst/>
                        </a:rPr>
                        <a:t>Uniforms and Accessories *Pewter Grey &amp; Black Shoes</a:t>
                      </a:r>
                    </a:p>
                  </a:txBody>
                  <a:tcPr marL="68580" marR="68580" marT="0" marB="0"/>
                </a:tc>
                <a:tc>
                  <a:txBody>
                    <a:bodyPr/>
                    <a:lstStyle/>
                    <a:p>
                      <a:pPr marL="0" marR="0" algn="ctr">
                        <a:spcBef>
                          <a:spcPts val="500"/>
                        </a:spcBef>
                        <a:spcAft>
                          <a:spcPts val="500"/>
                        </a:spcAft>
                      </a:pPr>
                      <a:r>
                        <a:rPr lang="en-US" sz="1600">
                          <a:effectLst/>
                        </a:rPr>
                        <a:t>$270.00</a:t>
                      </a:r>
                    </a:p>
                  </a:txBody>
                  <a:tcPr marL="68580" marR="68580" marT="0" marB="0"/>
                </a:tc>
                <a:extLst>
                  <a:ext uri="{0D108BD9-81ED-4DB2-BD59-A6C34878D82A}">
                    <a16:rowId xmlns:a16="http://schemas.microsoft.com/office/drawing/2014/main" val="2856153532"/>
                  </a:ext>
                </a:extLst>
              </a:tr>
              <a:tr h="948524">
                <a:tc>
                  <a:txBody>
                    <a:bodyPr/>
                    <a:lstStyle/>
                    <a:p>
                      <a:pPr marL="0" marR="0">
                        <a:spcBef>
                          <a:spcPts val="500"/>
                        </a:spcBef>
                        <a:spcAft>
                          <a:spcPts val="500"/>
                        </a:spcAft>
                      </a:pPr>
                      <a:r>
                        <a:rPr lang="en-US" sz="1600">
                          <a:effectLst/>
                        </a:rPr>
                        <a:t>TB skin test, MMR and/or varicella vaccination or titer, TDAP vaccination and flu vaccination, COVID-19 vaccination, hepatitis vaccine-optional—recommended. </a:t>
                      </a:r>
                    </a:p>
                  </a:txBody>
                  <a:tcPr marL="68580" marR="68580" marT="0" marB="0"/>
                </a:tc>
                <a:tc>
                  <a:txBody>
                    <a:bodyPr/>
                    <a:lstStyle/>
                    <a:p>
                      <a:pPr marL="0" marR="0" algn="ctr">
                        <a:spcBef>
                          <a:spcPts val="500"/>
                        </a:spcBef>
                        <a:spcAft>
                          <a:spcPts val="500"/>
                        </a:spcAft>
                      </a:pPr>
                      <a:r>
                        <a:rPr lang="en-US" sz="1600">
                          <a:effectLst/>
                        </a:rPr>
                        <a:t>Cost varies</a:t>
                      </a:r>
                    </a:p>
                  </a:txBody>
                  <a:tcPr marL="68580" marR="68580" marT="0" marB="0"/>
                </a:tc>
                <a:extLst>
                  <a:ext uri="{0D108BD9-81ED-4DB2-BD59-A6C34878D82A}">
                    <a16:rowId xmlns:a16="http://schemas.microsoft.com/office/drawing/2014/main" val="2981444900"/>
                  </a:ext>
                </a:extLst>
              </a:tr>
              <a:tr h="529178">
                <a:tc>
                  <a:txBody>
                    <a:bodyPr/>
                    <a:lstStyle/>
                    <a:p>
                      <a:pPr marL="0" marR="0">
                        <a:spcBef>
                          <a:spcPts val="500"/>
                        </a:spcBef>
                        <a:spcAft>
                          <a:spcPts val="500"/>
                        </a:spcAft>
                      </a:pPr>
                      <a:r>
                        <a:rPr lang="en-US" sz="1600">
                          <a:effectLst/>
                        </a:rPr>
                        <a:t>Castle Branch on-line immunization/drug screen/background check tracking service (approximate cost)</a:t>
                      </a:r>
                    </a:p>
                  </a:txBody>
                  <a:tcPr marL="68580" marR="68580" marT="0" marB="0"/>
                </a:tc>
                <a:tc>
                  <a:txBody>
                    <a:bodyPr/>
                    <a:lstStyle/>
                    <a:p>
                      <a:pPr marL="0" marR="0" algn="ctr">
                        <a:spcBef>
                          <a:spcPts val="500"/>
                        </a:spcBef>
                        <a:spcAft>
                          <a:spcPts val="500"/>
                        </a:spcAft>
                      </a:pPr>
                      <a:r>
                        <a:rPr lang="en-US" sz="1600">
                          <a:effectLst/>
                        </a:rPr>
                        <a:t>  $100.00 </a:t>
                      </a:r>
                    </a:p>
                  </a:txBody>
                  <a:tcPr marL="68580" marR="68580" marT="0" marB="0"/>
                </a:tc>
                <a:extLst>
                  <a:ext uri="{0D108BD9-81ED-4DB2-BD59-A6C34878D82A}">
                    <a16:rowId xmlns:a16="http://schemas.microsoft.com/office/drawing/2014/main" val="3334213881"/>
                  </a:ext>
                </a:extLst>
              </a:tr>
              <a:tr h="469271">
                <a:tc>
                  <a:txBody>
                    <a:bodyPr/>
                    <a:lstStyle/>
                    <a:p>
                      <a:pPr marL="0" marR="0">
                        <a:spcBef>
                          <a:spcPts val="500"/>
                        </a:spcBef>
                        <a:spcAft>
                          <a:spcPts val="500"/>
                        </a:spcAft>
                        <a:tabLst>
                          <a:tab pos="3295650" algn="l"/>
                        </a:tabLst>
                      </a:pPr>
                      <a:r>
                        <a:rPr lang="en-US" sz="1600">
                          <a:effectLst/>
                        </a:rPr>
                        <a:t>Examsoft testing service access (included in tuition)</a:t>
                      </a:r>
                    </a:p>
                  </a:txBody>
                  <a:tcPr marL="68580" marR="68580" marT="0" marB="0"/>
                </a:tc>
                <a:tc>
                  <a:txBody>
                    <a:bodyPr/>
                    <a:lstStyle/>
                    <a:p>
                      <a:pPr marL="0" marR="0" algn="ctr">
                        <a:spcBef>
                          <a:spcPts val="500"/>
                        </a:spcBef>
                        <a:spcAft>
                          <a:spcPts val="500"/>
                        </a:spcAft>
                      </a:pPr>
                      <a:r>
                        <a:rPr lang="en-US" sz="1600">
                          <a:effectLst/>
                        </a:rPr>
                        <a:t>$100.00</a:t>
                      </a:r>
                    </a:p>
                  </a:txBody>
                  <a:tcPr marL="68580" marR="68580" marT="0" marB="0"/>
                </a:tc>
                <a:extLst>
                  <a:ext uri="{0D108BD9-81ED-4DB2-BD59-A6C34878D82A}">
                    <a16:rowId xmlns:a16="http://schemas.microsoft.com/office/drawing/2014/main" val="1665276775"/>
                  </a:ext>
                </a:extLst>
              </a:tr>
              <a:tr h="469271">
                <a:tc>
                  <a:txBody>
                    <a:bodyPr/>
                    <a:lstStyle/>
                    <a:p>
                      <a:pPr marL="0" marR="0">
                        <a:spcBef>
                          <a:spcPts val="500"/>
                        </a:spcBef>
                        <a:spcAft>
                          <a:spcPts val="500"/>
                        </a:spcAft>
                        <a:tabLst>
                          <a:tab pos="3295650" algn="l"/>
                        </a:tabLst>
                      </a:pPr>
                      <a:r>
                        <a:rPr lang="en-US" sz="1600">
                          <a:effectLst/>
                        </a:rPr>
                        <a:t>Integrated ATI Program (included in tuition)	</a:t>
                      </a:r>
                    </a:p>
                  </a:txBody>
                  <a:tcPr marL="68580" marR="68580" marT="0" marB="0"/>
                </a:tc>
                <a:tc>
                  <a:txBody>
                    <a:bodyPr/>
                    <a:lstStyle/>
                    <a:p>
                      <a:pPr marL="0" marR="0" algn="ctr">
                        <a:spcBef>
                          <a:spcPts val="500"/>
                        </a:spcBef>
                        <a:spcAft>
                          <a:spcPts val="500"/>
                        </a:spcAft>
                      </a:pPr>
                      <a:r>
                        <a:rPr lang="en-US" sz="1600">
                          <a:effectLst/>
                        </a:rPr>
                        <a:t>$1720.00</a:t>
                      </a:r>
                    </a:p>
                  </a:txBody>
                  <a:tcPr marL="68580" marR="68580" marT="0" marB="0"/>
                </a:tc>
                <a:extLst>
                  <a:ext uri="{0D108BD9-81ED-4DB2-BD59-A6C34878D82A}">
                    <a16:rowId xmlns:a16="http://schemas.microsoft.com/office/drawing/2014/main" val="3299966660"/>
                  </a:ext>
                </a:extLst>
              </a:tr>
              <a:tr h="469271">
                <a:tc>
                  <a:txBody>
                    <a:bodyPr/>
                    <a:lstStyle/>
                    <a:p>
                      <a:pPr marL="0" marR="0">
                        <a:spcBef>
                          <a:spcPts val="500"/>
                        </a:spcBef>
                        <a:spcAft>
                          <a:spcPts val="500"/>
                        </a:spcAft>
                      </a:pPr>
                      <a:r>
                        <a:rPr lang="en-US" sz="1600">
                          <a:effectLst/>
                        </a:rPr>
                        <a:t>Books and lab kits         </a:t>
                      </a:r>
                    </a:p>
                  </a:txBody>
                  <a:tcPr marL="68580" marR="68580" marT="0" marB="0"/>
                </a:tc>
                <a:tc>
                  <a:txBody>
                    <a:bodyPr/>
                    <a:lstStyle/>
                    <a:p>
                      <a:pPr marL="0" marR="0" algn="ctr">
                        <a:spcBef>
                          <a:spcPts val="500"/>
                        </a:spcBef>
                        <a:spcAft>
                          <a:spcPts val="500"/>
                        </a:spcAft>
                      </a:pPr>
                      <a:r>
                        <a:rPr lang="en-US" sz="1600">
                          <a:effectLst/>
                        </a:rPr>
                        <a:t>$1150.00</a:t>
                      </a:r>
                    </a:p>
                  </a:txBody>
                  <a:tcPr marL="68580" marR="68580" marT="0" marB="0"/>
                </a:tc>
                <a:extLst>
                  <a:ext uri="{0D108BD9-81ED-4DB2-BD59-A6C34878D82A}">
                    <a16:rowId xmlns:a16="http://schemas.microsoft.com/office/drawing/2014/main" val="1891897478"/>
                  </a:ext>
                </a:extLst>
              </a:tr>
              <a:tr h="469271">
                <a:tc>
                  <a:txBody>
                    <a:bodyPr/>
                    <a:lstStyle/>
                    <a:p>
                      <a:pPr marL="0" lvl="0">
                        <a:spcBef>
                          <a:spcPts val="500"/>
                        </a:spcBef>
                        <a:spcAft>
                          <a:spcPts val="500"/>
                        </a:spcAft>
                        <a:buNone/>
                      </a:pPr>
                      <a:r>
                        <a:rPr lang="en-US" sz="1600">
                          <a:effectLst/>
                        </a:rPr>
                        <a:t>Laptop (chrome book not compatible)</a:t>
                      </a:r>
                    </a:p>
                  </a:txBody>
                  <a:tcPr marL="68580" marR="68580" marT="0" marB="0"/>
                </a:tc>
                <a:tc>
                  <a:txBody>
                    <a:bodyPr/>
                    <a:lstStyle/>
                    <a:p>
                      <a:pPr marL="0" lvl="0" algn="ctr">
                        <a:spcBef>
                          <a:spcPts val="500"/>
                        </a:spcBef>
                        <a:spcAft>
                          <a:spcPts val="500"/>
                        </a:spcAft>
                        <a:buNone/>
                      </a:pPr>
                      <a:r>
                        <a:rPr lang="en-US" sz="1600">
                          <a:effectLst/>
                        </a:rPr>
                        <a:t>$300 - $800</a:t>
                      </a:r>
                    </a:p>
                  </a:txBody>
                  <a:tcPr marL="68580" marR="68580" marT="0" marB="0"/>
                </a:tc>
                <a:extLst>
                  <a:ext uri="{0D108BD9-81ED-4DB2-BD59-A6C34878D82A}">
                    <a16:rowId xmlns:a16="http://schemas.microsoft.com/office/drawing/2014/main" val="1139564197"/>
                  </a:ext>
                </a:extLst>
              </a:tr>
              <a:tr h="469271">
                <a:tc>
                  <a:txBody>
                    <a:bodyPr/>
                    <a:lstStyle/>
                    <a:p>
                      <a:pPr marL="0" marR="0">
                        <a:spcBef>
                          <a:spcPts val="500"/>
                        </a:spcBef>
                        <a:spcAft>
                          <a:spcPts val="500"/>
                        </a:spcAft>
                      </a:pPr>
                      <a:r>
                        <a:rPr lang="en-US" sz="1600">
                          <a:effectLst/>
                        </a:rPr>
                        <a:t>CPR course, includes mask, book, and card</a:t>
                      </a:r>
                    </a:p>
                  </a:txBody>
                  <a:tcPr marL="68580" marR="68580" marT="0" marB="0"/>
                </a:tc>
                <a:tc>
                  <a:txBody>
                    <a:bodyPr/>
                    <a:lstStyle/>
                    <a:p>
                      <a:pPr marL="0" marR="0" algn="ctr">
                        <a:spcBef>
                          <a:spcPts val="500"/>
                        </a:spcBef>
                        <a:spcAft>
                          <a:spcPts val="500"/>
                        </a:spcAft>
                      </a:pPr>
                      <a:r>
                        <a:rPr lang="en-US" sz="1600">
                          <a:effectLst/>
                        </a:rPr>
                        <a:t>Cost varies</a:t>
                      </a:r>
                    </a:p>
                  </a:txBody>
                  <a:tcPr marL="68580" marR="68580" marT="0" marB="0"/>
                </a:tc>
                <a:extLst>
                  <a:ext uri="{0D108BD9-81ED-4DB2-BD59-A6C34878D82A}">
                    <a16:rowId xmlns:a16="http://schemas.microsoft.com/office/drawing/2014/main" val="1589211644"/>
                  </a:ext>
                </a:extLst>
              </a:tr>
            </a:tbl>
          </a:graphicData>
        </a:graphic>
      </p:graphicFrame>
      <p:sp>
        <p:nvSpPr>
          <p:cNvPr id="19" name="TextBox 18">
            <a:extLst>
              <a:ext uri="{FF2B5EF4-FFF2-40B4-BE49-F238E27FC236}">
                <a16:creationId xmlns:a16="http://schemas.microsoft.com/office/drawing/2014/main" id="{34ADB066-88CE-4A2A-A875-B03B08C24DAC}"/>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a:p>
        </p:txBody>
      </p:sp>
    </p:spTree>
    <p:extLst>
      <p:ext uri="{BB962C8B-B14F-4D97-AF65-F5344CB8AC3E}">
        <p14:creationId xmlns:p14="http://schemas.microsoft.com/office/powerpoint/2010/main" val="130430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98319-6332-42A9-B24B-14DA9067F791}"/>
              </a:ext>
            </a:extLst>
          </p:cNvPr>
          <p:cNvSpPr>
            <a:spLocks noGrp="1"/>
          </p:cNvSpPr>
          <p:nvPr>
            <p:ph type="title"/>
          </p:nvPr>
        </p:nvSpPr>
        <p:spPr>
          <a:xfrm>
            <a:off x="278714" y="-440054"/>
            <a:ext cx="8966573" cy="1234440"/>
          </a:xfrm>
        </p:spPr>
        <p:txBody>
          <a:bodyPr/>
          <a:lstStyle/>
          <a:p>
            <a:r>
              <a:rPr lang="en-US" i="1">
                <a:ea typeface="+mj-lt"/>
                <a:cs typeface="+mj-lt"/>
              </a:rPr>
              <a:t>Financing Your Education</a:t>
            </a:r>
            <a:endParaRPr lang="en-US" i="1"/>
          </a:p>
        </p:txBody>
      </p:sp>
      <p:sp>
        <p:nvSpPr>
          <p:cNvPr id="3" name="Content Placeholder 2">
            <a:extLst>
              <a:ext uri="{FF2B5EF4-FFF2-40B4-BE49-F238E27FC236}">
                <a16:creationId xmlns:a16="http://schemas.microsoft.com/office/drawing/2014/main" id="{C223E679-9B72-4412-B543-D046FD2BC880}"/>
              </a:ext>
            </a:extLst>
          </p:cNvPr>
          <p:cNvSpPr>
            <a:spLocks noGrp="1"/>
          </p:cNvSpPr>
          <p:nvPr>
            <p:ph idx="1"/>
          </p:nvPr>
        </p:nvSpPr>
        <p:spPr/>
        <p:txBody>
          <a:bodyPr vert="horz" lIns="0" tIns="0" rIns="0" bIns="0" rtlCol="0" anchor="t">
            <a:normAutofit/>
          </a:bodyPr>
          <a:lstStyle/>
          <a:p>
            <a:pPr marL="0" indent="0">
              <a:buNone/>
            </a:pPr>
            <a:endParaRPr lang="en-US">
              <a:ea typeface="+mn-lt"/>
              <a:cs typeface="+mn-lt"/>
            </a:endParaRPr>
          </a:p>
          <a:p>
            <a:pPr marL="0" indent="0">
              <a:buNone/>
            </a:pPr>
            <a:endParaRPr lang="en-US"/>
          </a:p>
          <a:p>
            <a:endParaRPr lang="en-US"/>
          </a:p>
          <a:p>
            <a:pPr marL="0" indent="0">
              <a:buNone/>
            </a:pPr>
            <a:endParaRPr lang="en-US"/>
          </a:p>
        </p:txBody>
      </p:sp>
      <p:graphicFrame>
        <p:nvGraphicFramePr>
          <p:cNvPr id="7" name="Table 6">
            <a:extLst>
              <a:ext uri="{FF2B5EF4-FFF2-40B4-BE49-F238E27FC236}">
                <a16:creationId xmlns:a16="http://schemas.microsoft.com/office/drawing/2014/main" id="{B1A4F02A-64EB-4850-9BEF-1BEE0ECDA9B1}"/>
              </a:ext>
            </a:extLst>
          </p:cNvPr>
          <p:cNvGraphicFramePr>
            <a:graphicFrameLocks noGrp="1"/>
          </p:cNvGraphicFramePr>
          <p:nvPr>
            <p:extLst>
              <p:ext uri="{D42A27DB-BD31-4B8C-83A1-F6EECF244321}">
                <p14:modId xmlns:p14="http://schemas.microsoft.com/office/powerpoint/2010/main" val="1775458900"/>
              </p:ext>
            </p:extLst>
          </p:nvPr>
        </p:nvGraphicFramePr>
        <p:xfrm>
          <a:off x="324786" y="836950"/>
          <a:ext cx="10455990" cy="5105169"/>
        </p:xfrm>
        <a:graphic>
          <a:graphicData uri="http://schemas.openxmlformats.org/drawingml/2006/table">
            <a:tbl>
              <a:tblPr firstRow="1" bandRow="1">
                <a:tableStyleId>{5C22544A-7EE6-4342-B048-85BDC9FD1C3A}</a:tableStyleId>
              </a:tblPr>
              <a:tblGrid>
                <a:gridCol w="2315305">
                  <a:extLst>
                    <a:ext uri="{9D8B030D-6E8A-4147-A177-3AD203B41FA5}">
                      <a16:colId xmlns:a16="http://schemas.microsoft.com/office/drawing/2014/main" val="3964454150"/>
                    </a:ext>
                  </a:extLst>
                </a:gridCol>
                <a:gridCol w="8140685">
                  <a:extLst>
                    <a:ext uri="{9D8B030D-6E8A-4147-A177-3AD203B41FA5}">
                      <a16:colId xmlns:a16="http://schemas.microsoft.com/office/drawing/2014/main" val="1151117848"/>
                    </a:ext>
                  </a:extLst>
                </a:gridCol>
              </a:tblGrid>
              <a:tr h="481264">
                <a:tc>
                  <a:txBody>
                    <a:bodyPr/>
                    <a:lstStyle/>
                    <a:p>
                      <a:pPr algn="l" rtl="0" fontAlgn="base"/>
                      <a:endParaRPr lang="en-US" sz="1200">
                        <a:effectLst/>
                      </a:endParaRPr>
                    </a:p>
                  </a:txBody>
                  <a:tcPr marT="28575" marB="28575"/>
                </a:tc>
                <a:tc>
                  <a:txBody>
                    <a:bodyPr/>
                    <a:lstStyle/>
                    <a:p>
                      <a:pPr marL="1143000" lvl="2" indent="-228600" algn="l" rtl="0" fontAlgn="base">
                        <a:buFont typeface="Arial" panose="020B0604020202020204" pitchFamily="34" charset="0"/>
                        <a:buChar char="•"/>
                      </a:pPr>
                      <a:endParaRPr lang="en-US" sz="1200">
                        <a:effectLst/>
                      </a:endParaRPr>
                    </a:p>
                  </a:txBody>
                  <a:tcPr marT="28575" marB="28575"/>
                </a:tc>
                <a:extLst>
                  <a:ext uri="{0D108BD9-81ED-4DB2-BD59-A6C34878D82A}">
                    <a16:rowId xmlns:a16="http://schemas.microsoft.com/office/drawing/2014/main" val="2496572269"/>
                  </a:ext>
                </a:extLst>
              </a:tr>
              <a:tr h="2646950">
                <a:tc>
                  <a:txBody>
                    <a:bodyPr/>
                    <a:lstStyle/>
                    <a:p>
                      <a:pPr lvl="0" algn="l">
                        <a:buNone/>
                      </a:pPr>
                      <a:r>
                        <a:rPr lang="en-US" sz="1600" b="1" i="0" u="none" strike="noStrike" noProof="0">
                          <a:effectLst/>
                          <a:latin typeface="Gill Sans Nova"/>
                        </a:rPr>
                        <a:t>BCTC </a:t>
                      </a:r>
                    </a:p>
                  </a:txBody>
                  <a:tcPr marT="28575" marB="28575"/>
                </a:tc>
                <a:tc>
                  <a:txBody>
                    <a:bodyPr/>
                    <a:lstStyle/>
                    <a:p>
                      <a:pPr marL="685800" lvl="1" indent="-228600" algn="l">
                        <a:buFont typeface="Arial"/>
                        <a:buChar char="•"/>
                      </a:pPr>
                      <a:r>
                        <a:rPr lang="en-US" sz="1600" b="0" i="0" u="none" strike="noStrike" noProof="0">
                          <a:effectLst/>
                          <a:latin typeface="Gill Sans Nova"/>
                          <a:hlinkClick r:id="rId3"/>
                        </a:rPr>
                        <a:t>https://bluegrass.kctcs.edu/affording-college/</a:t>
                      </a:r>
                    </a:p>
                    <a:p>
                      <a:pPr marL="685800" lvl="1" indent="-228600" algn="l">
                        <a:buFont typeface="Arial"/>
                        <a:buChar char="•"/>
                      </a:pPr>
                      <a:r>
                        <a:rPr lang="en-US" sz="1600" b="0" i="0" u="none" strike="noStrike" noProof="0">
                          <a:effectLst/>
                          <a:hlinkClick r:id="rId4"/>
                        </a:rPr>
                        <a:t>https://bluegrass.kctcs.edu/affording-college/paying-for-college/scholarships/index.aspx</a:t>
                      </a:r>
                      <a:endParaRPr lang="en-US" sz="1600" b="0" i="0" u="none" strike="noStrike" noProof="0">
                        <a:effectLst/>
                        <a:latin typeface="Gill Sans Nova"/>
                      </a:endParaRPr>
                    </a:p>
                    <a:p>
                      <a:pPr marL="1143000" lvl="1" indent="-228600" algn="l">
                        <a:buFont typeface="Arial"/>
                        <a:buChar char="•"/>
                      </a:pPr>
                      <a:r>
                        <a:rPr lang="en-US" sz="1600" b="0" i="0" u="none" strike="noStrike" noProof="0">
                          <a:effectLst/>
                        </a:rPr>
                        <a:t>´</a:t>
                      </a:r>
                      <a:r>
                        <a:rPr lang="en-US" sz="1600" b="0" i="0" u="none" strike="noStrike" noProof="0">
                          <a:effectLst/>
                          <a:hlinkClick r:id="rId5"/>
                        </a:rPr>
                        <a:t>15-to-Finish Scholarship</a:t>
                      </a:r>
                      <a:r>
                        <a:rPr lang="en-US" sz="1600" b="0" i="0" u="none" strike="noStrike" noProof="0">
                          <a:effectLst/>
                        </a:rPr>
                        <a:t> – taken 15 credit hours per semester for 2 consecutive semesters and you will be eligible for $ 500.00</a:t>
                      </a:r>
                      <a:endParaRPr lang="en-US" sz="1600" b="0" i="0" u="none" strike="noStrike" noProof="0">
                        <a:effectLst/>
                        <a:latin typeface="Gill Sans Nova"/>
                      </a:endParaRPr>
                    </a:p>
                    <a:p>
                      <a:pPr marL="1143000" lvl="1" indent="-228600" algn="l">
                        <a:buFont typeface="Arial"/>
                        <a:buChar char="•"/>
                      </a:pPr>
                      <a:r>
                        <a:rPr lang="en-US" sz="1600" b="0" i="0" u="none" strike="noStrike" noProof="0">
                          <a:effectLst/>
                        </a:rPr>
                        <a:t>´</a:t>
                      </a:r>
                      <a:r>
                        <a:rPr lang="en-US" sz="1600" b="0" i="0" u="none" strike="noStrike" noProof="0">
                          <a:effectLst/>
                          <a:hlinkClick r:id="rId6"/>
                        </a:rPr>
                        <a:t>ASPIRE (Academic Support Program Inspiring to Reach Excellence) Interest Form</a:t>
                      </a:r>
                      <a:r>
                        <a:rPr lang="en-US" sz="1600" b="0" i="0" u="none" strike="noStrike" noProof="0">
                          <a:effectLst/>
                        </a:rPr>
                        <a:t> – first generation college student</a:t>
                      </a:r>
                      <a:endParaRPr lang="en-US" sz="1600" b="0" i="0" u="none" strike="noStrike" noProof="0">
                        <a:effectLst/>
                        <a:latin typeface="Gill Sans Nova"/>
                      </a:endParaRPr>
                    </a:p>
                    <a:p>
                      <a:pPr marL="1143000" lvl="0" indent="-228600" algn="l">
                        <a:buFont typeface="Arial"/>
                        <a:buChar char="•"/>
                      </a:pPr>
                      <a:r>
                        <a:rPr lang="en-US" sz="1600" b="0" i="0" u="none" strike="noStrike" noProof="0">
                          <a:effectLst/>
                          <a:latin typeface="Gill Sans Nova"/>
                        </a:rPr>
                        <a:t>´</a:t>
                      </a:r>
                      <a:r>
                        <a:rPr lang="en-US" sz="1600" b="0" i="0" u="none" strike="noStrike" noProof="0">
                          <a:effectLst/>
                          <a:latin typeface="Gill Sans Nova"/>
                          <a:hlinkClick r:id="rId7"/>
                        </a:rPr>
                        <a:t>Work Ready Kentucky</a:t>
                      </a:r>
                      <a:r>
                        <a:rPr lang="en-US" sz="1600" b="0" i="0" u="none" strike="noStrike" noProof="0">
                          <a:effectLst/>
                          <a:latin typeface="Gill Sans Nova"/>
                        </a:rPr>
                        <a:t> – Scholarships in healthcare, take up to 60 credit hours tuition free, enrolled taking at least 6 credit hours, Haven’t already completed an associate or bachelor degree.</a:t>
                      </a:r>
                      <a:endParaRPr lang="en-US" sz="1600" b="0" i="0" u="none" strike="noStrike" noProof="0">
                        <a:effectLst/>
                      </a:endParaRPr>
                    </a:p>
                    <a:p>
                      <a:pPr marL="1200150" lvl="0" indent="-285750" algn="l">
                        <a:buFont typeface="Arial"/>
                        <a:buChar char="•"/>
                      </a:pPr>
                      <a:r>
                        <a:rPr lang="en-US" sz="1600" b="0" i="0" u="none" strike="noStrike" noProof="0">
                          <a:effectLst/>
                          <a:hlinkClick r:id="rId8"/>
                        </a:rPr>
                        <a:t>Kentucky Colonels Better Life Scholarship</a:t>
                      </a:r>
                      <a:endParaRPr lang="en-US" sz="1600" b="0" i="0" u="none" strike="noStrike" noProof="0">
                        <a:effectLst/>
                        <a:latin typeface="Gill Sans Nova"/>
                      </a:endParaRPr>
                    </a:p>
                    <a:p>
                      <a:pPr marL="685800" lvl="1" indent="-228600" algn="l">
                        <a:buFont typeface="Arial"/>
                        <a:buChar char="•"/>
                      </a:pPr>
                      <a:endParaRPr lang="en-US" sz="1600" b="0" i="0" u="none" strike="noStrike" noProof="0">
                        <a:effectLst/>
                        <a:latin typeface="Gill Sans Nova"/>
                      </a:endParaRPr>
                    </a:p>
                  </a:txBody>
                  <a:tcPr marT="28575" marB="28575"/>
                </a:tc>
                <a:extLst>
                  <a:ext uri="{0D108BD9-81ED-4DB2-BD59-A6C34878D82A}">
                    <a16:rowId xmlns:a16="http://schemas.microsoft.com/office/drawing/2014/main" val="2850907054"/>
                  </a:ext>
                </a:extLst>
              </a:tr>
              <a:tr h="1640675">
                <a:tc>
                  <a:txBody>
                    <a:bodyPr/>
                    <a:lstStyle/>
                    <a:p>
                      <a:pPr lvl="0" algn="l">
                        <a:buNone/>
                      </a:pPr>
                      <a:r>
                        <a:rPr lang="en-US" sz="1600" b="1" i="0" u="none" strike="noStrike" noProof="0">
                          <a:effectLst/>
                          <a:latin typeface="Gill Sans Nova"/>
                        </a:rPr>
                        <a:t>UK Scholarships</a:t>
                      </a:r>
                    </a:p>
                  </a:txBody>
                  <a:tcPr marT="28575" marB="28575"/>
                </a:tc>
                <a:tc>
                  <a:txBody>
                    <a:bodyPr/>
                    <a:lstStyle/>
                    <a:p>
                      <a:pPr marL="457200" lvl="1" indent="0" algn="l" rtl="0" fontAlgn="base">
                        <a:buNone/>
                      </a:pPr>
                      <a:r>
                        <a:rPr lang="en-US" sz="1600" b="0" i="0" u="none" strike="noStrike" noProof="0">
                          <a:effectLst/>
                        </a:rPr>
                        <a:t>UK Healthcare Nursing Education Scholarship</a:t>
                      </a:r>
                      <a:endParaRPr lang="en-US" sz="1600" b="0" i="0" u="none" strike="noStrike" noProof="0">
                        <a:effectLst/>
                        <a:latin typeface="Gill Sans Nova"/>
                      </a:endParaRPr>
                    </a:p>
                    <a:p>
                      <a:pPr marL="685800" lvl="1" indent="-228600" algn="l">
                        <a:buFont typeface="Arial" panose="020B0604020202020204" pitchFamily="34" charset="0"/>
                        <a:buChar char="•"/>
                      </a:pPr>
                      <a:r>
                        <a:rPr lang="en-US" sz="1600" b="0" i="0" u="none" strike="noStrike" noProof="0">
                          <a:effectLst/>
                          <a:latin typeface="Gill Sans Nova"/>
                          <a:hlinkClick r:id="rId9"/>
                        </a:rPr>
                        <a:t>https://ukhealthcare.uky.edu/doctors-providers/nursing/nursing-education/scholarships</a:t>
                      </a:r>
                      <a:endParaRPr lang="en-US" sz="1600" b="0" i="0" u="none" strike="noStrike" noProof="0">
                        <a:effectLst/>
                      </a:endParaRPr>
                    </a:p>
                    <a:p>
                      <a:pPr marL="457200" lvl="1" indent="0" algn="l">
                        <a:buNone/>
                      </a:pPr>
                      <a:r>
                        <a:rPr lang="en-US" sz="1600" b="0" i="0" u="none" strike="noStrike" noProof="0">
                          <a:effectLst/>
                        </a:rPr>
                        <a:t>Techs (only women) called the P.E.O. Program for Continuing Education.  The maximum award is $3,000.  </a:t>
                      </a:r>
                    </a:p>
                    <a:p>
                      <a:pPr marL="685800" lvl="1" indent="-228600" algn="l">
                        <a:buFont typeface="Arial" panose="020B0604020202020204" pitchFamily="34" charset="0"/>
                        <a:buChar char="•"/>
                      </a:pPr>
                      <a:r>
                        <a:rPr lang="en-US" sz="1600" b="0" i="0" u="none" strike="noStrike" noProof="0">
                          <a:effectLst/>
                          <a:hlinkClick r:id="rId10"/>
                        </a:rPr>
                        <a:t>https://ukhealthcare.uky.edu/peo-program-continuing-education-pce</a:t>
                      </a:r>
                      <a:endParaRPr lang="en-US" sz="1600" b="0" i="0" u="none" strike="noStrike" noProof="0">
                        <a:effectLst/>
                      </a:endParaRPr>
                    </a:p>
                  </a:txBody>
                  <a:tcPr marT="28575" marB="28575"/>
                </a:tc>
                <a:extLst>
                  <a:ext uri="{0D108BD9-81ED-4DB2-BD59-A6C34878D82A}">
                    <a16:rowId xmlns:a16="http://schemas.microsoft.com/office/drawing/2014/main" val="861809552"/>
                  </a:ext>
                </a:extLst>
              </a:tr>
            </a:tbl>
          </a:graphicData>
        </a:graphic>
      </p:graphicFrame>
    </p:spTree>
    <p:extLst>
      <p:ext uri="{BB962C8B-B14F-4D97-AF65-F5344CB8AC3E}">
        <p14:creationId xmlns:p14="http://schemas.microsoft.com/office/powerpoint/2010/main" val="1573560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2707-40D4-49AF-B847-15A16C5C92C6}"/>
              </a:ext>
            </a:extLst>
          </p:cNvPr>
          <p:cNvSpPr>
            <a:spLocks noGrp="1"/>
          </p:cNvSpPr>
          <p:nvPr>
            <p:ph type="title"/>
          </p:nvPr>
        </p:nvSpPr>
        <p:spPr>
          <a:xfrm>
            <a:off x="609599" y="254833"/>
            <a:ext cx="10686588" cy="685186"/>
          </a:xfrm>
        </p:spPr>
        <p:txBody>
          <a:bodyPr/>
          <a:lstStyle/>
          <a:p>
            <a:r>
              <a:rPr lang="en-US" i="1">
                <a:ea typeface="+mj-lt"/>
                <a:cs typeface="+mj-lt"/>
              </a:rPr>
              <a:t>Financing Your Education</a:t>
            </a:r>
            <a:endParaRPr lang="en-US"/>
          </a:p>
        </p:txBody>
      </p:sp>
      <p:graphicFrame>
        <p:nvGraphicFramePr>
          <p:cNvPr id="5" name="Content Placeholder 4">
            <a:extLst>
              <a:ext uri="{FF2B5EF4-FFF2-40B4-BE49-F238E27FC236}">
                <a16:creationId xmlns:a16="http://schemas.microsoft.com/office/drawing/2014/main" id="{0E55D366-5E33-4843-ACE1-59BC1532A3F3}"/>
              </a:ext>
            </a:extLst>
          </p:cNvPr>
          <p:cNvGraphicFramePr>
            <a:graphicFrameLocks noGrp="1"/>
          </p:cNvGraphicFramePr>
          <p:nvPr>
            <p:ph idx="1"/>
            <p:extLst>
              <p:ext uri="{D42A27DB-BD31-4B8C-83A1-F6EECF244321}">
                <p14:modId xmlns:p14="http://schemas.microsoft.com/office/powerpoint/2010/main" val="2805263859"/>
              </p:ext>
            </p:extLst>
          </p:nvPr>
        </p:nvGraphicFramePr>
        <p:xfrm>
          <a:off x="609600" y="936204"/>
          <a:ext cx="10686588" cy="6096000"/>
        </p:xfrm>
        <a:graphic>
          <a:graphicData uri="http://schemas.openxmlformats.org/drawingml/2006/table">
            <a:tbl>
              <a:tblPr firstRow="1" bandRow="1">
                <a:tableStyleId>{5C22544A-7EE6-4342-B048-85BDC9FD1C3A}</a:tableStyleId>
              </a:tblPr>
              <a:tblGrid>
                <a:gridCol w="2366363">
                  <a:extLst>
                    <a:ext uri="{9D8B030D-6E8A-4147-A177-3AD203B41FA5}">
                      <a16:colId xmlns:a16="http://schemas.microsoft.com/office/drawing/2014/main" val="1984968775"/>
                    </a:ext>
                  </a:extLst>
                </a:gridCol>
                <a:gridCol w="8320225">
                  <a:extLst>
                    <a:ext uri="{9D8B030D-6E8A-4147-A177-3AD203B41FA5}">
                      <a16:colId xmlns:a16="http://schemas.microsoft.com/office/drawing/2014/main" val="4059918580"/>
                    </a:ext>
                  </a:extLst>
                </a:gridCol>
              </a:tblGrid>
              <a:tr h="265253">
                <a:tc>
                  <a:txBody>
                    <a:bodyPr/>
                    <a:lstStyle/>
                    <a:p>
                      <a:pPr lvl="0" algn="l">
                        <a:buNone/>
                      </a:pPr>
                      <a:endParaRPr lang="en-US" sz="1200">
                        <a:effectLst/>
                      </a:endParaRPr>
                    </a:p>
                  </a:txBody>
                  <a:tcPr/>
                </a:tc>
                <a:tc>
                  <a:txBody>
                    <a:bodyPr/>
                    <a:lstStyle/>
                    <a:p>
                      <a:pPr marL="742950" lvl="1" indent="-285750" algn="l">
                        <a:buFont typeface="Arial"/>
                        <a:buChar char="•"/>
                      </a:pPr>
                      <a:endParaRPr lang="en-US" sz="1200">
                        <a:effectLst/>
                      </a:endParaRPr>
                    </a:p>
                  </a:txBody>
                  <a:tcPr/>
                </a:tc>
                <a:extLst>
                  <a:ext uri="{0D108BD9-81ED-4DB2-BD59-A6C34878D82A}">
                    <a16:rowId xmlns:a16="http://schemas.microsoft.com/office/drawing/2014/main" val="3788048058"/>
                  </a:ext>
                </a:extLst>
              </a:tr>
              <a:tr h="1835827">
                <a:tc>
                  <a:txBody>
                    <a:bodyPr/>
                    <a:lstStyle/>
                    <a:p>
                      <a:pPr algn="l" rtl="0" fontAlgn="base"/>
                      <a:r>
                        <a:rPr lang="en-US" sz="1400" b="1" u="none" strike="noStrike">
                          <a:effectLst/>
                        </a:rPr>
                        <a:t>Tuition scholarships for students with a minimum GPA, unmet financial needs, and actively enrolled in a nursing program. </a:t>
                      </a:r>
                      <a:r>
                        <a:rPr lang="en-US" sz="1400" b="1">
                          <a:effectLst/>
                        </a:rPr>
                        <a:t>​</a:t>
                      </a:r>
                      <a:endParaRPr lang="en-US" sz="1400" b="1" i="0">
                        <a:solidFill>
                          <a:srgbClr val="000000"/>
                        </a:solidFill>
                        <a:effectLst/>
                      </a:endParaRPr>
                    </a:p>
                  </a:txBody>
                  <a:tcPr/>
                </a:tc>
                <a:tc>
                  <a:txBody>
                    <a:bodyPr/>
                    <a:lstStyle/>
                    <a:p>
                      <a:pPr algn="l" rtl="0" fontAlgn="base"/>
                      <a:r>
                        <a:rPr lang="en-US" sz="1400" u="none" strike="noStrike">
                          <a:effectLst/>
                        </a:rPr>
                        <a:t>Fergus Hanson Memorial Scholarship fund</a:t>
                      </a:r>
                      <a:r>
                        <a:rPr lang="en-US" sz="1400">
                          <a:effectLst/>
                        </a:rPr>
                        <a:t>​</a:t>
                      </a:r>
                    </a:p>
                    <a:p>
                      <a:pPr marL="1143000" lvl="2" indent="-228600" algn="l" rtl="0" fontAlgn="base">
                        <a:buFont typeface="Arial" panose="020B0604020202020204" pitchFamily="34" charset="0"/>
                        <a:buChar char="•"/>
                      </a:pPr>
                      <a:r>
                        <a:rPr lang="en-US" sz="1400" u="none" strike="noStrike">
                          <a:effectLst/>
                        </a:rPr>
                        <a:t>https://www.lexingtonclinic.com/lexington-clinic-foundation/initiatives/medical-scholarships</a:t>
                      </a:r>
                      <a:r>
                        <a:rPr lang="en-US" sz="1400">
                          <a:effectLst/>
                        </a:rPr>
                        <a:t>​</a:t>
                      </a:r>
                    </a:p>
                    <a:p>
                      <a:pPr algn="l" rtl="0" fontAlgn="base"/>
                      <a:r>
                        <a:rPr lang="en-US" sz="1400" u="none" strike="noStrike">
                          <a:effectLst/>
                        </a:rPr>
                        <a:t>Kentucky Board of Nursing Scholarships</a:t>
                      </a:r>
                      <a:r>
                        <a:rPr lang="en-US" sz="1400">
                          <a:effectLst/>
                        </a:rPr>
                        <a:t>​</a:t>
                      </a:r>
                    </a:p>
                    <a:p>
                      <a:pPr marL="742950" lvl="1" indent="-285750" algn="l" rtl="0" fontAlgn="base">
                        <a:buFont typeface="Arial" panose="020B0604020202020204" pitchFamily="34" charset="0"/>
                        <a:buChar char="•"/>
                      </a:pPr>
                      <a:r>
                        <a:rPr lang="en-US" sz="1400">
                          <a:effectLst/>
                        </a:rPr>
                        <a:t>Nursing Incentive Scholarship Fund​</a:t>
                      </a:r>
                    </a:p>
                    <a:p>
                      <a:pPr marL="1143000" lvl="2" indent="-228600" algn="l" rtl="0" fontAlgn="base">
                        <a:buFont typeface="Arial" panose="020B0604020202020204" pitchFamily="34" charset="0"/>
                        <a:buChar char="•"/>
                      </a:pPr>
                      <a:r>
                        <a:rPr lang="en-US" sz="1400" u="none" strike="noStrike">
                          <a:effectLst/>
                        </a:rPr>
                        <a:t>https://kbn.ky.gov/Education/Pages/nursing-incentive-scholarship-fund.aspx</a:t>
                      </a:r>
                      <a:r>
                        <a:rPr lang="en-US" sz="1400">
                          <a:effectLst/>
                        </a:rPr>
                        <a:t>​</a:t>
                      </a:r>
                    </a:p>
                    <a:p>
                      <a:pPr marL="742950" lvl="1" indent="-285750" algn="l" rtl="0" fontAlgn="base">
                        <a:buFont typeface="Arial" panose="020B0604020202020204" pitchFamily="34" charset="0"/>
                        <a:buChar char="•"/>
                      </a:pPr>
                      <a:r>
                        <a:rPr lang="en-US" sz="1400">
                          <a:effectLst/>
                        </a:rPr>
                        <a:t>Nurse Tim Scholarship​</a:t>
                      </a:r>
                    </a:p>
                    <a:p>
                      <a:pPr algn="l" rtl="0" fontAlgn="base"/>
                      <a:r>
                        <a:rPr lang="en-US" sz="1400" u="none" strike="noStrike">
                          <a:effectLst/>
                        </a:rPr>
                        <a:t> KY Career Center</a:t>
                      </a:r>
                      <a:r>
                        <a:rPr lang="en-US" sz="1400">
                          <a:effectLst/>
                        </a:rPr>
                        <a:t>​</a:t>
                      </a:r>
                    </a:p>
                    <a:p>
                      <a:pPr marL="1143000" lvl="2" indent="-228600" algn="l" rtl="0" fontAlgn="base">
                        <a:buFont typeface="Arial" panose="020B0604020202020204" pitchFamily="34" charset="0"/>
                        <a:buChar char="•"/>
                      </a:pPr>
                      <a:r>
                        <a:rPr lang="en-US" sz="1400" u="none" strike="noStrike">
                          <a:effectLst/>
                        </a:rPr>
                        <a:t>Contact Information Erin Meade, 606-424-3839, </a:t>
                      </a:r>
                      <a:r>
                        <a:rPr lang="en-US" sz="1400" u="sng" strike="noStrike">
                          <a:effectLst/>
                          <a:hlinkClick r:id="rId2"/>
                        </a:rPr>
                        <a:t>emeade@ckycareers.com</a:t>
                      </a:r>
                      <a:r>
                        <a:rPr lang="en-US" sz="1400">
                          <a:effectLst/>
                        </a:rPr>
                        <a:t>​</a:t>
                      </a:r>
                    </a:p>
                    <a:p>
                      <a:pPr marL="1200150" lvl="2" indent="-285750" algn="l" rtl="0" fontAlgn="base">
                        <a:buFont typeface="Arial" panose="020B0604020202020204" pitchFamily="34" charset="0"/>
                        <a:buChar char="•"/>
                      </a:pPr>
                      <a:r>
                        <a:rPr lang="en-US" sz="1400" u="sng" strike="noStrike">
                          <a:effectLst/>
                          <a:hlinkClick r:id="rId3"/>
                        </a:rPr>
                        <a:t>https://kcc.ky.gov/training/Pages/Individuals.aspx</a:t>
                      </a:r>
                      <a:r>
                        <a:rPr lang="en-US" sz="1400">
                          <a:effectLst/>
                        </a:rPr>
                        <a:t>​</a:t>
                      </a:r>
                      <a:endParaRPr lang="en-US" sz="1400" b="0" i="0">
                        <a:solidFill>
                          <a:srgbClr val="000000"/>
                        </a:solidFill>
                        <a:effectLst/>
                        <a:latin typeface="Arial"/>
                      </a:endParaRPr>
                    </a:p>
                  </a:txBody>
                  <a:tcPr/>
                </a:tc>
                <a:extLst>
                  <a:ext uri="{0D108BD9-81ED-4DB2-BD59-A6C34878D82A}">
                    <a16:rowId xmlns:a16="http://schemas.microsoft.com/office/drawing/2014/main" val="1569422203"/>
                  </a:ext>
                </a:extLst>
              </a:tr>
              <a:tr h="1451072">
                <a:tc>
                  <a:txBody>
                    <a:bodyPr/>
                    <a:lstStyle/>
                    <a:p>
                      <a:pPr algn="l" rtl="0" fontAlgn="base"/>
                      <a:r>
                        <a:rPr lang="en-US" sz="1400" b="1" u="none" strike="noStrike">
                          <a:effectLst/>
                        </a:rPr>
                        <a:t>Tuition Reimbursement &amp; Student loan Repayment </a:t>
                      </a:r>
                      <a:r>
                        <a:rPr lang="en-US" sz="1400" b="1">
                          <a:effectLst/>
                        </a:rPr>
                        <a:t>​</a:t>
                      </a:r>
                      <a:endParaRPr lang="en-US" sz="1400" b="1" i="0">
                        <a:solidFill>
                          <a:srgbClr val="000000"/>
                        </a:solidFill>
                        <a:effectLst/>
                      </a:endParaRPr>
                    </a:p>
                  </a:txBody>
                  <a:tcPr/>
                </a:tc>
                <a:tc>
                  <a:txBody>
                    <a:bodyPr/>
                    <a:lstStyle/>
                    <a:p>
                      <a:pPr algn="l" rtl="0" fontAlgn="base"/>
                      <a:r>
                        <a:rPr lang="en-US" sz="1400" u="none" strike="noStrike">
                          <a:effectLst/>
                        </a:rPr>
                        <a:t>Clinical Facilities</a:t>
                      </a:r>
                      <a:r>
                        <a:rPr lang="en-US" sz="1400">
                          <a:effectLst/>
                        </a:rPr>
                        <a:t>​</a:t>
                      </a:r>
                    </a:p>
                    <a:p>
                      <a:pPr marL="742950" lvl="1" indent="-285750" algn="l" rtl="0" fontAlgn="base">
                        <a:buFont typeface="Arial" panose="020B0604020202020204" pitchFamily="34" charset="0"/>
                        <a:buChar char="•"/>
                      </a:pPr>
                      <a:r>
                        <a:rPr lang="en-US" sz="1400">
                          <a:effectLst/>
                        </a:rPr>
                        <a:t>UK​</a:t>
                      </a:r>
                    </a:p>
                    <a:p>
                      <a:pPr marL="742950" lvl="1" indent="-285750" algn="l" rtl="0" fontAlgn="base">
                        <a:buFont typeface="Arial" panose="020B0604020202020204" pitchFamily="34" charset="0"/>
                        <a:buChar char="•"/>
                      </a:pPr>
                      <a:r>
                        <a:rPr lang="en-US" sz="1400">
                          <a:effectLst/>
                        </a:rPr>
                        <a:t>LifePoint​</a:t>
                      </a:r>
                    </a:p>
                    <a:p>
                      <a:pPr marL="742950" lvl="1" indent="-285750" algn="l" rtl="0" fontAlgn="base">
                        <a:buFont typeface="Arial" panose="020B0604020202020204" pitchFamily="34" charset="0"/>
                        <a:buChar char="•"/>
                      </a:pPr>
                      <a:r>
                        <a:rPr lang="en-US" sz="1400">
                          <a:effectLst/>
                        </a:rPr>
                        <a:t>Ephriam McDowell​</a:t>
                      </a:r>
                    </a:p>
                    <a:p>
                      <a:pPr marL="742950" lvl="1" indent="-285750" algn="l" rtl="0" fontAlgn="base">
                        <a:buFont typeface="Arial" panose="020B0604020202020204" pitchFamily="34" charset="0"/>
                        <a:buChar char="•"/>
                      </a:pPr>
                      <a:r>
                        <a:rPr lang="en-US" sz="1400">
                          <a:effectLst/>
                        </a:rPr>
                        <a:t>Trilogy​</a:t>
                      </a:r>
                    </a:p>
                    <a:p>
                      <a:pPr marL="742950" lvl="1" indent="-285750" algn="l" rtl="0" fontAlgn="base">
                        <a:buFont typeface="Arial" panose="020B0604020202020204" pitchFamily="34" charset="0"/>
                        <a:buChar char="•"/>
                      </a:pPr>
                      <a:r>
                        <a:rPr lang="en-US" sz="1400">
                          <a:effectLst/>
                        </a:rPr>
                        <a:t>Cardinal Hill​</a:t>
                      </a:r>
                    </a:p>
                    <a:p>
                      <a:pPr marL="742950" lvl="1" indent="-285750" algn="l" rtl="0" fontAlgn="base">
                        <a:buFont typeface="Arial" panose="020B0604020202020204" pitchFamily="34" charset="0"/>
                        <a:buChar char="•"/>
                      </a:pPr>
                      <a:r>
                        <a:rPr lang="en-US" sz="1400">
                          <a:effectLst/>
                        </a:rPr>
                        <a:t>Spartanburg Regional Healthcare System​</a:t>
                      </a:r>
                      <a:endParaRPr lang="en-US" sz="1400" b="0" i="0">
                        <a:solidFill>
                          <a:srgbClr val="000000"/>
                        </a:solidFill>
                        <a:effectLst/>
                        <a:latin typeface="Arial"/>
                      </a:endParaRPr>
                    </a:p>
                  </a:txBody>
                  <a:tcPr/>
                </a:tc>
                <a:extLst>
                  <a:ext uri="{0D108BD9-81ED-4DB2-BD59-A6C34878D82A}">
                    <a16:rowId xmlns:a16="http://schemas.microsoft.com/office/drawing/2014/main" val="414506566"/>
                  </a:ext>
                </a:extLst>
              </a:tr>
              <a:tr h="1813843">
                <a:tc>
                  <a:txBody>
                    <a:bodyPr/>
                    <a:lstStyle/>
                    <a:p>
                      <a:pPr algn="l" rtl="0" fontAlgn="base"/>
                      <a:r>
                        <a:rPr lang="en-US" sz="1400" b="1" u="none" strike="noStrike">
                          <a:effectLst/>
                        </a:rPr>
                        <a:t>College Partnerships for Continuing Education</a:t>
                      </a:r>
                      <a:r>
                        <a:rPr lang="en-US" sz="1400" b="1">
                          <a:effectLst/>
                        </a:rPr>
                        <a:t>​</a:t>
                      </a:r>
                      <a:endParaRPr lang="en-US" sz="1400" b="1" i="0">
                        <a:solidFill>
                          <a:srgbClr val="000000"/>
                        </a:solidFill>
                        <a:effectLst/>
                      </a:endParaRPr>
                    </a:p>
                  </a:txBody>
                  <a:tcPr/>
                </a:tc>
                <a:tc>
                  <a:txBody>
                    <a:bodyPr/>
                    <a:lstStyle/>
                    <a:p>
                      <a:pPr marL="742950" lvl="1" indent="-285750" algn="l" rtl="0" fontAlgn="base">
                        <a:buFont typeface="Arial" panose="020B0604020202020204" pitchFamily="34" charset="0"/>
                        <a:buChar char="•"/>
                      </a:pPr>
                      <a:r>
                        <a:rPr lang="en-US" sz="1400" u="none" strike="noStrike" dirty="0">
                          <a:effectLst/>
                        </a:rPr>
                        <a:t>Chamberlain University</a:t>
                      </a:r>
                      <a:r>
                        <a:rPr lang="en-US" sz="1400" dirty="0">
                          <a:effectLst/>
                        </a:rPr>
                        <a:t>​</a:t>
                      </a:r>
                    </a:p>
                    <a:p>
                      <a:pPr marL="742950" lvl="1" indent="-285750" algn="l" rtl="0" fontAlgn="base">
                        <a:buFont typeface="Arial" panose="020B0604020202020204" pitchFamily="34" charset="0"/>
                        <a:buChar char="•"/>
                      </a:pPr>
                      <a:r>
                        <a:rPr lang="en-US" sz="1400" u="none" strike="noStrike" dirty="0">
                          <a:effectLst/>
                        </a:rPr>
                        <a:t>Campbellsville University</a:t>
                      </a:r>
                      <a:r>
                        <a:rPr lang="en-US" sz="1400" dirty="0">
                          <a:effectLst/>
                        </a:rPr>
                        <a:t>​</a:t>
                      </a:r>
                    </a:p>
                    <a:p>
                      <a:pPr marL="742950" lvl="1" indent="-285750" algn="l" rtl="0" fontAlgn="base">
                        <a:buFont typeface="Arial" panose="020B0604020202020204" pitchFamily="34" charset="0"/>
                        <a:buChar char="•"/>
                      </a:pPr>
                      <a:r>
                        <a:rPr lang="en-US" sz="1400" u="none" strike="noStrike" dirty="0">
                          <a:effectLst/>
                        </a:rPr>
                        <a:t>Galen College</a:t>
                      </a:r>
                      <a:r>
                        <a:rPr lang="en-US" sz="1400" dirty="0">
                          <a:effectLst/>
                        </a:rPr>
                        <a:t>​</a:t>
                      </a:r>
                    </a:p>
                    <a:p>
                      <a:pPr marL="742950" lvl="1" indent="-285750" algn="l" rtl="0" fontAlgn="base">
                        <a:buFont typeface="Arial" panose="020B0604020202020204" pitchFamily="34" charset="0"/>
                        <a:buChar char="•"/>
                      </a:pPr>
                      <a:r>
                        <a:rPr lang="en-US" sz="1400" u="none" strike="noStrike" dirty="0">
                          <a:effectLst/>
                        </a:rPr>
                        <a:t>University of Louisville</a:t>
                      </a:r>
                      <a:r>
                        <a:rPr lang="en-US" sz="1400" dirty="0">
                          <a:effectLst/>
                        </a:rPr>
                        <a:t>​</a:t>
                      </a:r>
                    </a:p>
                    <a:p>
                      <a:pPr marL="742950" lvl="1" indent="-285750" algn="l" rtl="0" fontAlgn="base">
                        <a:buFont typeface="Arial" panose="020B0604020202020204" pitchFamily="34" charset="0"/>
                        <a:buChar char="•"/>
                      </a:pPr>
                      <a:r>
                        <a:rPr lang="en-US" sz="1400" u="none" strike="noStrike" dirty="0" smtClean="0">
                          <a:effectLst/>
                        </a:rPr>
                        <a:t>Indiana </a:t>
                      </a:r>
                      <a:r>
                        <a:rPr lang="en-US" sz="1400" u="none" strike="noStrike" dirty="0">
                          <a:effectLst/>
                        </a:rPr>
                        <a:t>Wesleyan University</a:t>
                      </a:r>
                      <a:r>
                        <a:rPr lang="en-US" sz="1400" dirty="0">
                          <a:effectLst/>
                        </a:rPr>
                        <a:t>​</a:t>
                      </a:r>
                    </a:p>
                    <a:p>
                      <a:pPr marL="742950" lvl="1" indent="-285750" algn="l" rtl="0" fontAlgn="base">
                        <a:buFont typeface="Arial" panose="020B0604020202020204" pitchFamily="34" charset="0"/>
                        <a:buChar char="•"/>
                      </a:pPr>
                      <a:r>
                        <a:rPr lang="en-US" sz="1400" u="none" strike="noStrike" dirty="0">
                          <a:effectLst/>
                        </a:rPr>
                        <a:t>Ottawa University</a:t>
                      </a:r>
                      <a:r>
                        <a:rPr lang="en-US" sz="1400" dirty="0">
                          <a:effectLst/>
                        </a:rPr>
                        <a:t>​</a:t>
                      </a:r>
                    </a:p>
                    <a:p>
                      <a:pPr marL="742950" lvl="1" indent="-285750" algn="l" rtl="0" fontAlgn="base">
                        <a:buFont typeface="Arial" panose="020B0604020202020204" pitchFamily="34" charset="0"/>
                        <a:buChar char="•"/>
                      </a:pPr>
                      <a:r>
                        <a:rPr lang="en-US" sz="1400" u="none" strike="noStrike" dirty="0">
                          <a:effectLst/>
                        </a:rPr>
                        <a:t>Morehead State University</a:t>
                      </a:r>
                      <a:r>
                        <a:rPr lang="en-US" sz="1400" dirty="0">
                          <a:effectLst/>
                        </a:rPr>
                        <a:t>​</a:t>
                      </a:r>
                    </a:p>
                    <a:p>
                      <a:pPr marL="742950" lvl="1" indent="-285750" algn="l" rtl="0" fontAlgn="base">
                        <a:buFont typeface="Arial" panose="020B0604020202020204" pitchFamily="34" charset="0"/>
                        <a:buChar char="•"/>
                      </a:pPr>
                      <a:r>
                        <a:rPr lang="en-US" sz="1400" u="none" strike="noStrike" dirty="0">
                          <a:effectLst/>
                        </a:rPr>
                        <a:t>Northern </a:t>
                      </a:r>
                      <a:r>
                        <a:rPr lang="en-US" sz="1400" u="none" strike="noStrike" dirty="0" smtClean="0">
                          <a:effectLst/>
                        </a:rPr>
                        <a:t>Kentucky </a:t>
                      </a:r>
                      <a:r>
                        <a:rPr lang="en-US" sz="1400" u="none" strike="noStrike" dirty="0">
                          <a:effectLst/>
                        </a:rPr>
                        <a:t>University</a:t>
                      </a:r>
                      <a:r>
                        <a:rPr lang="en-US" sz="1400" dirty="0">
                          <a:effectLst/>
                        </a:rPr>
                        <a:t>​</a:t>
                      </a:r>
                    </a:p>
                    <a:p>
                      <a:pPr marL="742950" lvl="1" indent="-285750" algn="l" rtl="0" fontAlgn="base">
                        <a:buFont typeface="Arial" panose="020B0604020202020204" pitchFamily="34" charset="0"/>
                        <a:buChar char="•"/>
                      </a:pPr>
                      <a:r>
                        <a:rPr lang="en-US" sz="1400" u="none" strike="noStrike" dirty="0">
                          <a:effectLst/>
                        </a:rPr>
                        <a:t>University of Phoenix</a:t>
                      </a:r>
                      <a:r>
                        <a:rPr lang="en-US" sz="1400" dirty="0">
                          <a:effectLst/>
                        </a:rPr>
                        <a:t>​</a:t>
                      </a:r>
                      <a:endParaRPr lang="en-US" sz="1400" b="0" i="0" dirty="0">
                        <a:solidFill>
                          <a:srgbClr val="000000"/>
                        </a:solidFill>
                        <a:effectLst/>
                        <a:latin typeface="Arial"/>
                      </a:endParaRPr>
                    </a:p>
                  </a:txBody>
                  <a:tcPr/>
                </a:tc>
                <a:extLst>
                  <a:ext uri="{0D108BD9-81ED-4DB2-BD59-A6C34878D82A}">
                    <a16:rowId xmlns:a16="http://schemas.microsoft.com/office/drawing/2014/main" val="1449503224"/>
                  </a:ext>
                </a:extLst>
              </a:tr>
            </a:tbl>
          </a:graphicData>
        </a:graphic>
      </p:graphicFrame>
    </p:spTree>
    <p:extLst>
      <p:ext uri="{BB962C8B-B14F-4D97-AF65-F5344CB8AC3E}">
        <p14:creationId xmlns:p14="http://schemas.microsoft.com/office/powerpoint/2010/main" val="3907718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46584-02E0-4D35-9BEA-D20436AAD3DB}"/>
              </a:ext>
            </a:extLst>
          </p:cNvPr>
          <p:cNvSpPr>
            <a:spLocks noGrp="1"/>
          </p:cNvSpPr>
          <p:nvPr>
            <p:ph type="title"/>
          </p:nvPr>
        </p:nvSpPr>
        <p:spPr/>
        <p:txBody>
          <a:bodyPr/>
          <a:lstStyle/>
          <a:p>
            <a:r>
              <a:rPr lang="en-US"/>
              <a:t>BCTC NURSING PROGRAMS</a:t>
            </a:r>
          </a:p>
        </p:txBody>
      </p:sp>
      <p:sp>
        <p:nvSpPr>
          <p:cNvPr id="3" name="Content Placeholder 2">
            <a:extLst>
              <a:ext uri="{FF2B5EF4-FFF2-40B4-BE49-F238E27FC236}">
                <a16:creationId xmlns:a16="http://schemas.microsoft.com/office/drawing/2014/main" id="{39204C55-AF9A-405D-89AD-A9794A085111}"/>
              </a:ext>
            </a:extLst>
          </p:cNvPr>
          <p:cNvSpPr>
            <a:spLocks noGrp="1"/>
          </p:cNvSpPr>
          <p:nvPr>
            <p:ph idx="1"/>
          </p:nvPr>
        </p:nvSpPr>
        <p:spPr/>
        <p:txBody>
          <a:bodyPr vert="horz" lIns="0" tIns="0" rIns="0" bIns="0" rtlCol="0" anchor="t">
            <a:normAutofit/>
          </a:bodyPr>
          <a:lstStyle/>
          <a:p>
            <a:r>
              <a:rPr lang="en-US"/>
              <a:t>LPN</a:t>
            </a:r>
          </a:p>
          <a:p>
            <a:pPr lvl="1"/>
            <a:r>
              <a:rPr lang="en-US"/>
              <a:t>Danville (accelerated day program)</a:t>
            </a:r>
          </a:p>
          <a:p>
            <a:pPr lvl="1"/>
            <a:r>
              <a:rPr lang="en-US"/>
              <a:t>Leestown (traditional day program)</a:t>
            </a:r>
          </a:p>
          <a:p>
            <a:r>
              <a:rPr lang="en-US"/>
              <a:t>LPN-RN Bridge and RN</a:t>
            </a:r>
          </a:p>
          <a:p>
            <a:pPr lvl="1"/>
            <a:r>
              <a:rPr lang="en-US"/>
              <a:t>Lawrenceburg (eve weekend)</a:t>
            </a:r>
          </a:p>
          <a:p>
            <a:pPr lvl="1"/>
            <a:r>
              <a:rPr lang="en-US"/>
              <a:t>Leestown (day program)</a:t>
            </a:r>
          </a:p>
          <a:p>
            <a:pPr lvl="1"/>
            <a:endParaRPr lang="en-US"/>
          </a:p>
        </p:txBody>
      </p:sp>
    </p:spTree>
    <p:extLst>
      <p:ext uri="{BB962C8B-B14F-4D97-AF65-F5344CB8AC3E}">
        <p14:creationId xmlns:p14="http://schemas.microsoft.com/office/powerpoint/2010/main" val="281561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3869D4B-BFAA-4938-9435-E68F29D5553A}"/>
              </a:ext>
            </a:extLst>
          </p:cNvPr>
          <p:cNvSpPr>
            <a:spLocks noGrp="1"/>
          </p:cNvSpPr>
          <p:nvPr>
            <p:ph type="body" idx="1"/>
          </p:nvPr>
        </p:nvSpPr>
        <p:spPr>
          <a:xfrm>
            <a:off x="352540" y="1368626"/>
            <a:ext cx="5860136" cy="456683"/>
          </a:xfrm>
        </p:spPr>
        <p:txBody>
          <a:bodyPr/>
          <a:lstStyle/>
          <a:p>
            <a:pPr algn="ctr"/>
            <a:r>
              <a:rPr lang="en-US"/>
              <a:t>LPN</a:t>
            </a:r>
          </a:p>
        </p:txBody>
      </p:sp>
      <p:graphicFrame>
        <p:nvGraphicFramePr>
          <p:cNvPr id="8" name="Content Placeholder 2">
            <a:extLst>
              <a:ext uri="{FF2B5EF4-FFF2-40B4-BE49-F238E27FC236}">
                <a16:creationId xmlns:a16="http://schemas.microsoft.com/office/drawing/2014/main" id="{F8636503-B333-4399-AD46-2E2AEED76329}"/>
              </a:ext>
            </a:extLst>
          </p:cNvPr>
          <p:cNvGraphicFramePr>
            <a:graphicFrameLocks noGrp="1"/>
          </p:cNvGraphicFramePr>
          <p:nvPr>
            <p:ph sz="half" idx="2"/>
          </p:nvPr>
        </p:nvGraphicFramePr>
        <p:xfrm>
          <a:off x="352540" y="1779076"/>
          <a:ext cx="5860136" cy="4674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a:extLst>
              <a:ext uri="{FF2B5EF4-FFF2-40B4-BE49-F238E27FC236}">
                <a16:creationId xmlns:a16="http://schemas.microsoft.com/office/drawing/2014/main" id="{32BAF3F4-A0AD-4D02-9808-C8E27951139D}"/>
              </a:ext>
            </a:extLst>
          </p:cNvPr>
          <p:cNvSpPr>
            <a:spLocks noGrp="1"/>
          </p:cNvSpPr>
          <p:nvPr>
            <p:ph type="body" sz="quarter" idx="3"/>
          </p:nvPr>
        </p:nvSpPr>
        <p:spPr>
          <a:xfrm>
            <a:off x="6766560" y="1249277"/>
            <a:ext cx="4846320" cy="631116"/>
          </a:xfrm>
        </p:spPr>
        <p:txBody>
          <a:bodyPr/>
          <a:lstStyle/>
          <a:p>
            <a:pPr algn="ctr"/>
            <a:r>
              <a:rPr lang="en-US"/>
              <a:t>RN</a:t>
            </a:r>
          </a:p>
        </p:txBody>
      </p:sp>
      <p:sp>
        <p:nvSpPr>
          <p:cNvPr id="6" name="Content Placeholder 5">
            <a:extLst>
              <a:ext uri="{FF2B5EF4-FFF2-40B4-BE49-F238E27FC236}">
                <a16:creationId xmlns:a16="http://schemas.microsoft.com/office/drawing/2014/main" id="{8CF8FDF4-39B1-4BDF-9701-2F3B9EDF2263}"/>
              </a:ext>
            </a:extLst>
          </p:cNvPr>
          <p:cNvSpPr>
            <a:spLocks noGrp="1"/>
          </p:cNvSpPr>
          <p:nvPr>
            <p:ph sz="quarter" idx="4"/>
          </p:nvPr>
        </p:nvSpPr>
        <p:spPr>
          <a:xfrm>
            <a:off x="6766560" y="2146304"/>
            <a:ext cx="4850256" cy="3977024"/>
          </a:xfrm>
        </p:spPr>
        <p:txBody>
          <a:bodyPr vert="horz" lIns="0" tIns="0" rIns="0" bIns="0" rtlCol="0" anchor="t">
            <a:normAutofit/>
          </a:bodyPr>
          <a:lstStyle/>
          <a:p>
            <a:pPr marL="0" indent="0">
              <a:buNone/>
            </a:pPr>
            <a:r>
              <a:rPr lang="en-US" b="1" dirty="0"/>
              <a:t>Lawrenceburg &amp; Leestown</a:t>
            </a:r>
          </a:p>
          <a:p>
            <a:r>
              <a:rPr lang="en-US" dirty="0">
                <a:ea typeface="+mn-lt"/>
                <a:cs typeface="+mn-lt"/>
              </a:rPr>
              <a:t>NAA 100 or Equivalent (</a:t>
            </a:r>
            <a:r>
              <a:rPr lang="en-US" dirty="0"/>
              <a:t>SRNA)</a:t>
            </a:r>
          </a:p>
          <a:p>
            <a:r>
              <a:rPr lang="en-US" dirty="0">
                <a:ea typeface="+mn-lt"/>
                <a:cs typeface="+mn-lt"/>
              </a:rPr>
              <a:t>CPR 100 or an approved AHA: BLS Course</a:t>
            </a:r>
          </a:p>
          <a:p>
            <a:r>
              <a:rPr lang="en-US" dirty="0">
                <a:ea typeface="+mn-lt"/>
                <a:cs typeface="+mn-lt"/>
              </a:rPr>
              <a:t>Quantitative Reasoning Course (</a:t>
            </a:r>
            <a:r>
              <a:rPr lang="en-US" dirty="0"/>
              <a:t>Math)</a:t>
            </a:r>
          </a:p>
          <a:p>
            <a:r>
              <a:rPr lang="en-US" dirty="0"/>
              <a:t>Anat &amp; Physiology (BIO 137)</a:t>
            </a:r>
          </a:p>
          <a:p>
            <a:r>
              <a:rPr lang="en-US" dirty="0"/>
              <a:t>Basic Psychology (PSY 110)</a:t>
            </a:r>
          </a:p>
        </p:txBody>
      </p:sp>
      <p:sp>
        <p:nvSpPr>
          <p:cNvPr id="2" name="Title 1">
            <a:extLst>
              <a:ext uri="{FF2B5EF4-FFF2-40B4-BE49-F238E27FC236}">
                <a16:creationId xmlns:a16="http://schemas.microsoft.com/office/drawing/2014/main" id="{2C3010EE-2313-4244-BE1F-EBA70230705F}"/>
              </a:ext>
            </a:extLst>
          </p:cNvPr>
          <p:cNvSpPr>
            <a:spLocks noGrp="1"/>
          </p:cNvSpPr>
          <p:nvPr>
            <p:ph type="title"/>
          </p:nvPr>
        </p:nvSpPr>
        <p:spPr>
          <a:xfrm>
            <a:off x="352540" y="226324"/>
            <a:ext cx="11260340" cy="867211"/>
          </a:xfrm>
        </p:spPr>
        <p:txBody>
          <a:bodyPr/>
          <a:lstStyle/>
          <a:p>
            <a:pPr algn="ctr"/>
            <a:r>
              <a:rPr lang="en-US"/>
              <a:t>Pre-</a:t>
            </a:r>
            <a:r>
              <a:rPr lang="en-US" err="1"/>
              <a:t>REqs</a:t>
            </a:r>
            <a:endParaRPr lang="en-US"/>
          </a:p>
        </p:txBody>
      </p:sp>
    </p:spTree>
    <p:extLst>
      <p:ext uri="{BB962C8B-B14F-4D97-AF65-F5344CB8AC3E}">
        <p14:creationId xmlns:p14="http://schemas.microsoft.com/office/powerpoint/2010/main" val="688771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EB9BFA-7169-4748-93EE-2CD027341477}"/>
              </a:ext>
            </a:extLst>
          </p:cNvPr>
          <p:cNvSpPr>
            <a:spLocks noGrp="1"/>
          </p:cNvSpPr>
          <p:nvPr>
            <p:ph type="body" idx="1"/>
          </p:nvPr>
        </p:nvSpPr>
        <p:spPr>
          <a:xfrm>
            <a:off x="398446" y="1506337"/>
            <a:ext cx="5382738" cy="603574"/>
          </a:xfrm>
        </p:spPr>
        <p:txBody>
          <a:bodyPr/>
          <a:lstStyle/>
          <a:p>
            <a:pPr algn="ctr"/>
            <a:r>
              <a:rPr lang="en-US"/>
              <a:t>LPN </a:t>
            </a:r>
          </a:p>
        </p:txBody>
      </p:sp>
      <p:sp>
        <p:nvSpPr>
          <p:cNvPr id="3" name="Content Placeholder 2">
            <a:extLst>
              <a:ext uri="{FF2B5EF4-FFF2-40B4-BE49-F238E27FC236}">
                <a16:creationId xmlns:a16="http://schemas.microsoft.com/office/drawing/2014/main" id="{82A63D02-C306-42D2-B23B-B545532E5AD0}"/>
              </a:ext>
            </a:extLst>
          </p:cNvPr>
          <p:cNvSpPr>
            <a:spLocks noGrp="1"/>
          </p:cNvSpPr>
          <p:nvPr>
            <p:ph sz="half" idx="2"/>
          </p:nvPr>
        </p:nvSpPr>
        <p:spPr>
          <a:xfrm>
            <a:off x="398444" y="2293195"/>
            <a:ext cx="5382739" cy="3830133"/>
          </a:xfrm>
        </p:spPr>
        <p:txBody>
          <a:bodyPr vert="horz" lIns="0" tIns="0" rIns="0" bIns="0" rtlCol="0" anchor="t">
            <a:normAutofit/>
          </a:bodyPr>
          <a:lstStyle/>
          <a:p>
            <a:pPr lvl="1"/>
            <a:r>
              <a:rPr lang="en-US" dirty="0"/>
              <a:t>College benchmarks in math , </a:t>
            </a:r>
            <a:r>
              <a:rPr lang="en-US" dirty="0" err="1"/>
              <a:t>english</a:t>
            </a:r>
            <a:r>
              <a:rPr lang="en-US" dirty="0"/>
              <a:t>, reading</a:t>
            </a:r>
          </a:p>
          <a:p>
            <a:pPr lvl="1"/>
            <a:r>
              <a:rPr lang="en-US" dirty="0"/>
              <a:t>Grade of "C" required for all pre-req's</a:t>
            </a:r>
          </a:p>
          <a:p>
            <a:pPr lvl="1"/>
            <a:r>
              <a:rPr lang="en-US" dirty="0"/>
              <a:t>Cumulative GPA of </a:t>
            </a:r>
            <a:r>
              <a:rPr lang="en-US" u="sng" dirty="0"/>
              <a:t>&gt;</a:t>
            </a:r>
            <a:r>
              <a:rPr lang="en-US" dirty="0"/>
              <a:t>2.0</a:t>
            </a:r>
          </a:p>
          <a:p>
            <a:pPr lvl="1"/>
            <a:r>
              <a:rPr lang="en-US" dirty="0"/>
              <a:t>Danville admits every fall</a:t>
            </a:r>
          </a:p>
          <a:p>
            <a:pPr lvl="2"/>
            <a:r>
              <a:rPr lang="en-US" dirty="0"/>
              <a:t>March 1 deadline</a:t>
            </a:r>
          </a:p>
          <a:p>
            <a:pPr lvl="1"/>
            <a:r>
              <a:rPr lang="en-US" dirty="0"/>
              <a:t>Leestown admits every fall and spring</a:t>
            </a:r>
          </a:p>
          <a:p>
            <a:pPr lvl="2"/>
            <a:r>
              <a:rPr lang="en-US" dirty="0"/>
              <a:t>March 1 and Oct 1 deadline</a:t>
            </a:r>
          </a:p>
        </p:txBody>
      </p:sp>
      <p:sp>
        <p:nvSpPr>
          <p:cNvPr id="4" name="Text Placeholder 3">
            <a:extLst>
              <a:ext uri="{FF2B5EF4-FFF2-40B4-BE49-F238E27FC236}">
                <a16:creationId xmlns:a16="http://schemas.microsoft.com/office/drawing/2014/main" id="{D366EFE9-969B-4F4C-AD9C-DE94A043202B}"/>
              </a:ext>
            </a:extLst>
          </p:cNvPr>
          <p:cNvSpPr>
            <a:spLocks noGrp="1"/>
          </p:cNvSpPr>
          <p:nvPr>
            <p:ph type="body" sz="quarter" idx="3"/>
          </p:nvPr>
        </p:nvSpPr>
        <p:spPr>
          <a:xfrm>
            <a:off x="6766560" y="1194192"/>
            <a:ext cx="4846320" cy="915719"/>
          </a:xfrm>
        </p:spPr>
        <p:txBody>
          <a:bodyPr/>
          <a:lstStyle/>
          <a:p>
            <a:pPr algn="ctr"/>
            <a:r>
              <a:rPr lang="en-US"/>
              <a:t>RN </a:t>
            </a:r>
          </a:p>
        </p:txBody>
      </p:sp>
      <p:sp>
        <p:nvSpPr>
          <p:cNvPr id="5" name="Content Placeholder 4">
            <a:extLst>
              <a:ext uri="{FF2B5EF4-FFF2-40B4-BE49-F238E27FC236}">
                <a16:creationId xmlns:a16="http://schemas.microsoft.com/office/drawing/2014/main" id="{5AD84ADD-EC46-411A-A0FF-25A0B3120DA4}"/>
              </a:ext>
            </a:extLst>
          </p:cNvPr>
          <p:cNvSpPr>
            <a:spLocks noGrp="1"/>
          </p:cNvSpPr>
          <p:nvPr>
            <p:ph sz="quarter" idx="4"/>
          </p:nvPr>
        </p:nvSpPr>
        <p:spPr>
          <a:xfrm>
            <a:off x="6766560" y="2660423"/>
            <a:ext cx="4850256" cy="3462905"/>
          </a:xfrm>
        </p:spPr>
        <p:txBody>
          <a:bodyPr vert="horz" lIns="0" tIns="0" rIns="0" bIns="0" rtlCol="0" anchor="t">
            <a:normAutofit/>
          </a:bodyPr>
          <a:lstStyle/>
          <a:p>
            <a:pPr marL="0" indent="0">
              <a:buNone/>
            </a:pPr>
            <a:r>
              <a:rPr lang="en-US" i="1" dirty="0"/>
              <a:t>Submit application to program by Feb 15</a:t>
            </a:r>
          </a:p>
          <a:p>
            <a:pPr marL="285750" indent="-285750">
              <a:buFont typeface="Arial,Sans-Serif"/>
              <a:buChar char="•"/>
            </a:pPr>
            <a:r>
              <a:rPr lang="en-US" dirty="0">
                <a:ea typeface="+mn-lt"/>
                <a:cs typeface="+mn-lt"/>
              </a:rPr>
              <a:t>Cumulative GPA of </a:t>
            </a:r>
            <a:r>
              <a:rPr lang="en-US" u="sng" dirty="0">
                <a:ea typeface="+mn-lt"/>
                <a:cs typeface="+mn-lt"/>
              </a:rPr>
              <a:t>&gt;</a:t>
            </a:r>
            <a:r>
              <a:rPr lang="en-US" dirty="0">
                <a:ea typeface="+mn-lt"/>
                <a:cs typeface="+mn-lt"/>
              </a:rPr>
              <a:t>  2.5 </a:t>
            </a:r>
          </a:p>
          <a:p>
            <a:pPr marL="285750" indent="-285750">
              <a:buFont typeface="Arial,Sans-Serif"/>
              <a:buChar char="•"/>
            </a:pPr>
            <a:r>
              <a:rPr lang="en-US" dirty="0">
                <a:ea typeface="+mn-lt"/>
                <a:cs typeface="+mn-lt"/>
              </a:rPr>
              <a:t>Grade of "C" required for all pre-req's</a:t>
            </a:r>
          </a:p>
          <a:p>
            <a:pPr marL="0" indent="0">
              <a:buNone/>
            </a:pPr>
            <a:r>
              <a:rPr lang="en-US" i="1" dirty="0">
                <a:ea typeface="+mn-lt"/>
                <a:cs typeface="+mn-lt"/>
              </a:rPr>
              <a:t>Sufficient to perform nursing skills</a:t>
            </a:r>
            <a:endParaRPr lang="en-US" dirty="0">
              <a:ea typeface="+mn-lt"/>
              <a:cs typeface="+mn-lt"/>
            </a:endParaRPr>
          </a:p>
          <a:p>
            <a:r>
              <a:rPr lang="en-US" dirty="0"/>
              <a:t>Vision</a:t>
            </a:r>
          </a:p>
          <a:p>
            <a:r>
              <a:rPr lang="en-US" dirty="0"/>
              <a:t>Hearing</a:t>
            </a:r>
          </a:p>
          <a:p>
            <a:r>
              <a:rPr lang="en-US" dirty="0"/>
              <a:t>Motor</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endParaRPr lang="en-US" sz="2000" b="0" i="1" u="none" strike="noStrike" kern="1200" cap="none" spc="0" normalizeH="0" baseline="0" noProof="0" dirty="0">
              <a:ln>
                <a:noFill/>
              </a:ln>
              <a:solidFill>
                <a:srgbClr val="000000"/>
              </a:solidFill>
              <a:effectLst/>
              <a:uLnTx/>
              <a:uFillTx/>
              <a:latin typeface="Gill Sans Nova"/>
            </a:endParaRPr>
          </a:p>
          <a:p>
            <a:pPr marL="0" indent="0">
              <a:buNone/>
            </a:pPr>
            <a:endParaRPr lang="en-US"/>
          </a:p>
        </p:txBody>
      </p:sp>
      <p:sp>
        <p:nvSpPr>
          <p:cNvPr id="6" name="Title 5">
            <a:extLst>
              <a:ext uri="{FF2B5EF4-FFF2-40B4-BE49-F238E27FC236}">
                <a16:creationId xmlns:a16="http://schemas.microsoft.com/office/drawing/2014/main" id="{0C815B11-34B7-4FA2-B7E5-E215655BE724}"/>
              </a:ext>
            </a:extLst>
          </p:cNvPr>
          <p:cNvSpPr>
            <a:spLocks noGrp="1"/>
          </p:cNvSpPr>
          <p:nvPr>
            <p:ph type="title"/>
          </p:nvPr>
        </p:nvSpPr>
        <p:spPr>
          <a:xfrm>
            <a:off x="1371600" y="253866"/>
            <a:ext cx="10241280" cy="656054"/>
          </a:xfrm>
        </p:spPr>
        <p:txBody>
          <a:bodyPr/>
          <a:lstStyle/>
          <a:p>
            <a:r>
              <a:rPr lang="en-US" err="1"/>
              <a:t>OTHer</a:t>
            </a:r>
            <a:r>
              <a:rPr lang="en-US"/>
              <a:t> </a:t>
            </a:r>
            <a:r>
              <a:rPr lang="en-US" err="1"/>
              <a:t>ReQuirements</a:t>
            </a:r>
          </a:p>
        </p:txBody>
      </p:sp>
    </p:spTree>
    <p:extLst>
      <p:ext uri="{BB962C8B-B14F-4D97-AF65-F5344CB8AC3E}">
        <p14:creationId xmlns:p14="http://schemas.microsoft.com/office/powerpoint/2010/main" val="3879808998"/>
      </p:ext>
    </p:extLst>
  </p:cSld>
  <p:clrMapOvr>
    <a:masterClrMapping/>
  </p:clrMapOvr>
</p:sld>
</file>

<file path=ppt/theme/theme1.xml><?xml version="1.0" encoding="utf-8"?>
<a:theme xmlns:a="http://schemas.openxmlformats.org/drawingml/2006/main" name="GradientRiseVTI">
  <a:themeElements>
    <a:clrScheme name="AnalogousFromDarkSeedLeftStep">
      <a:dk1>
        <a:srgbClr val="000000"/>
      </a:dk1>
      <a:lt1>
        <a:srgbClr val="FFFFFF"/>
      </a:lt1>
      <a:dk2>
        <a:srgbClr val="412A24"/>
      </a:dk2>
      <a:lt2>
        <a:srgbClr val="E7E2E8"/>
      </a:lt2>
      <a:accent1>
        <a:srgbClr val="3EB72B"/>
      </a:accent1>
      <a:accent2>
        <a:srgbClr val="6FB11E"/>
      </a:accent2>
      <a:accent3>
        <a:srgbClr val="A4A827"/>
      </a:accent3>
      <a:accent4>
        <a:srgbClr val="CA8922"/>
      </a:accent4>
      <a:accent5>
        <a:srgbClr val="DC5534"/>
      </a:accent5>
      <a:accent6>
        <a:srgbClr val="CA2247"/>
      </a:accent6>
      <a:hlink>
        <a:srgbClr val="BE6C3D"/>
      </a:hlink>
      <a:folHlink>
        <a:srgbClr val="7F7F7F"/>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76C5146792E243986C6A94E7209E1F" ma:contentTypeVersion="35" ma:contentTypeDescription="Create a new document." ma:contentTypeScope="" ma:versionID="fed392759505536ef28604e99fb7bbf8">
  <xsd:schema xmlns:xsd="http://www.w3.org/2001/XMLSchema" xmlns:xs="http://www.w3.org/2001/XMLSchema" xmlns:p="http://schemas.microsoft.com/office/2006/metadata/properties" xmlns:ns3="8348a89c-ab53-4495-be8d-adff22a2c4b3" xmlns:ns4="fc800f0e-d835-4083-962d-195315b42d52" targetNamespace="http://schemas.microsoft.com/office/2006/metadata/properties" ma:root="true" ma:fieldsID="bbf41a8655f2259d32ba460e21d6802e" ns3:_="" ns4:_="">
    <xsd:import namespace="8348a89c-ab53-4495-be8d-adff22a2c4b3"/>
    <xsd:import namespace="fc800f0e-d835-4083-962d-195315b42d5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Leaders" minOccurs="0"/>
                <xsd:element ref="ns3:Members" minOccurs="0"/>
                <xsd:element ref="ns3:Member_Groups" minOccurs="0"/>
                <xsd:element ref="ns3:Distribution_Groups" minOccurs="0"/>
                <xsd:element ref="ns3:LMS_Mappings" minOccurs="0"/>
                <xsd:element ref="ns3:Invited_Leaders" minOccurs="0"/>
                <xsd:element ref="ns3:Invited_Members" minOccurs="0"/>
                <xsd:element ref="ns3:Self_Registration_Enabled" minOccurs="0"/>
                <xsd:element ref="ns3:Has_Leaders_Only_SectionGroup" minOccurs="0"/>
                <xsd:element ref="ns3:Is_Collaboration_Space_Locked" minOccurs="0"/>
                <xsd:element ref="ns3:IsNotebookLocked" minOccurs="0"/>
                <xsd:element ref="ns3:Teams_Channel_Section_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48a89c-ab53-4495-be8d-adff22a2c4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Leaders" ma:index="30"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1"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2"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Leaders" ma:index="35" nillable="true" ma:displayName="Invited Leaders" ma:internalName="Invited_Leaders">
      <xsd:simpleType>
        <xsd:restriction base="dms:Note">
          <xsd:maxLength value="255"/>
        </xsd:restriction>
      </xsd:simpleType>
    </xsd:element>
    <xsd:element name="Invited_Members" ma:index="36" nillable="true" ma:displayName="Invited Members" ma:internalName="Invited_Member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Leaders_Only_SectionGroup" ma:index="38" nillable="true" ma:displayName="Has Leaders Only SectionGroup" ma:internalName="Has_Leaders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c800f0e-d835-4083-962d-195315b42d5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ultureName xmlns="8348a89c-ab53-4495-be8d-adff22a2c4b3" xsi:nil="true"/>
    <DefaultSectionNames xmlns="8348a89c-ab53-4495-be8d-adff22a2c4b3" xsi:nil="true"/>
    <Invited_Members xmlns="8348a89c-ab53-4495-be8d-adff22a2c4b3" xsi:nil="true"/>
    <Owner xmlns="8348a89c-ab53-4495-be8d-adff22a2c4b3">
      <UserInfo>
        <DisplayName/>
        <AccountId xsi:nil="true"/>
        <AccountType/>
      </UserInfo>
    </Owner>
    <AppVersion xmlns="8348a89c-ab53-4495-be8d-adff22a2c4b3" xsi:nil="true"/>
    <TeamsChannelId xmlns="8348a89c-ab53-4495-be8d-adff22a2c4b3" xsi:nil="true"/>
    <Math_Settings xmlns="8348a89c-ab53-4495-be8d-adff22a2c4b3" xsi:nil="true"/>
    <Has_Leaders_Only_SectionGroup xmlns="8348a89c-ab53-4495-be8d-adff22a2c4b3" xsi:nil="true"/>
    <NotebookType xmlns="8348a89c-ab53-4495-be8d-adff22a2c4b3" xsi:nil="true"/>
    <Templates xmlns="8348a89c-ab53-4495-be8d-adff22a2c4b3" xsi:nil="true"/>
    <Members xmlns="8348a89c-ab53-4495-be8d-adff22a2c4b3">
      <UserInfo>
        <DisplayName/>
        <AccountId xsi:nil="true"/>
        <AccountType/>
      </UserInfo>
    </Members>
    <Member_Groups xmlns="8348a89c-ab53-4495-be8d-adff22a2c4b3">
      <UserInfo>
        <DisplayName/>
        <AccountId xsi:nil="true"/>
        <AccountType/>
      </UserInfo>
    </Member_Groups>
    <Self_Registration_Enabled xmlns="8348a89c-ab53-4495-be8d-adff22a2c4b3" xsi:nil="true"/>
    <Leaders xmlns="8348a89c-ab53-4495-be8d-adff22a2c4b3">
      <UserInfo>
        <DisplayName/>
        <AccountId xsi:nil="true"/>
        <AccountType/>
      </UserInfo>
    </Leaders>
    <Distribution_Groups xmlns="8348a89c-ab53-4495-be8d-adff22a2c4b3" xsi:nil="true"/>
    <Teams_Channel_Section_Location xmlns="8348a89c-ab53-4495-be8d-adff22a2c4b3" xsi:nil="true"/>
    <FolderType xmlns="8348a89c-ab53-4495-be8d-adff22a2c4b3" xsi:nil="true"/>
    <LMS_Mappings xmlns="8348a89c-ab53-4495-be8d-adff22a2c4b3" xsi:nil="true"/>
    <Invited_Leaders xmlns="8348a89c-ab53-4495-be8d-adff22a2c4b3" xsi:nil="true"/>
    <IsNotebookLocked xmlns="8348a89c-ab53-4495-be8d-adff22a2c4b3" xsi:nil="true"/>
    <Is_Collaboration_Space_Locked xmlns="8348a89c-ab53-4495-be8d-adff22a2c4b3" xsi:nil="true"/>
  </documentManagement>
</p:properties>
</file>

<file path=customXml/itemProps1.xml><?xml version="1.0" encoding="utf-8"?>
<ds:datastoreItem xmlns:ds="http://schemas.openxmlformats.org/officeDocument/2006/customXml" ds:itemID="{B1352AF9-D956-4BDF-8FF2-9C13C87D5359}">
  <ds:schemaRefs>
    <ds:schemaRef ds:uri="http://schemas.microsoft.com/sharepoint/v3/contenttype/forms"/>
  </ds:schemaRefs>
</ds:datastoreItem>
</file>

<file path=customXml/itemProps2.xml><?xml version="1.0" encoding="utf-8"?>
<ds:datastoreItem xmlns:ds="http://schemas.openxmlformats.org/officeDocument/2006/customXml" ds:itemID="{2507F5F4-454B-41DE-9BFB-66F31C115201}">
  <ds:schemaRefs>
    <ds:schemaRef ds:uri="8348a89c-ab53-4495-be8d-adff22a2c4b3"/>
    <ds:schemaRef ds:uri="fc800f0e-d835-4083-962d-195315b42d5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711E3AA-EFB9-487F-AA78-46C7ADEBE077}">
  <ds:schemaRefs>
    <ds:schemaRef ds:uri="http://purl.org/dc/terms/"/>
    <ds:schemaRef ds:uri="8348a89c-ab53-4495-be8d-adff22a2c4b3"/>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fc800f0e-d835-4083-962d-195315b42d52"/>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5</TotalTime>
  <Words>1849</Words>
  <Application>Microsoft Office PowerPoint</Application>
  <PresentationFormat>Widescreen</PresentationFormat>
  <Paragraphs>283</Paragraphs>
  <Slides>17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Arial,Sans-Serif</vt:lpstr>
      <vt:lpstr>Calibri</vt:lpstr>
      <vt:lpstr>Calibri Light</vt:lpstr>
      <vt:lpstr>Gill Sans Nova</vt:lpstr>
      <vt:lpstr>Times New Roman</vt:lpstr>
      <vt:lpstr>GradientRiseVTI</vt:lpstr>
      <vt:lpstr>LUNCH &amp; LEARN 9/30/21</vt:lpstr>
      <vt:lpstr>Opportunities For Nurses</vt:lpstr>
      <vt:lpstr>Cost oF PrOgram- ADN</vt:lpstr>
      <vt:lpstr>Cost of Program - LPN </vt:lpstr>
      <vt:lpstr>Financing Your Education</vt:lpstr>
      <vt:lpstr>Financing Your Education</vt:lpstr>
      <vt:lpstr>BCTC NURSING PROGRAMS</vt:lpstr>
      <vt:lpstr>Pre-REqs</vt:lpstr>
      <vt:lpstr>OTHer ReQuirements</vt:lpstr>
      <vt:lpstr>RN Length of Time to Complete: 5 semesters </vt:lpstr>
      <vt:lpstr>LPN Length of Time to Completion  </vt:lpstr>
      <vt:lpstr>Application PROcess</vt:lpstr>
      <vt:lpstr>RN SELECTIVE ADMISSION Criteria </vt:lpstr>
      <vt:lpstr>LPN Selective Admissions Criteria </vt:lpstr>
      <vt:lpstr>MORE INFO</vt:lpstr>
      <vt:lpstr>CONTACTS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Strup, Sue H.</dc:creator>
  <cp:lastModifiedBy>Strup, Sue H.</cp:lastModifiedBy>
  <cp:revision>29</cp:revision>
  <dcterms:created xsi:type="dcterms:W3CDTF">2021-09-16T19:19:47Z</dcterms:created>
  <dcterms:modified xsi:type="dcterms:W3CDTF">2021-09-28T15:27:07Z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0x010100C476C5146792E243986C6A94E7209E1F</vt:lpwstr>
  </property>
</Properties>
</file>